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10" r:id="rId2"/>
    <p:sldId id="257" r:id="rId3"/>
    <p:sldId id="285" r:id="rId4"/>
    <p:sldId id="258" r:id="rId5"/>
    <p:sldId id="283" r:id="rId6"/>
    <p:sldId id="284" r:id="rId7"/>
    <p:sldId id="286" r:id="rId8"/>
    <p:sldId id="297" r:id="rId9"/>
    <p:sldId id="330" r:id="rId10"/>
    <p:sldId id="331" r:id="rId11"/>
    <p:sldId id="300" r:id="rId12"/>
    <p:sldId id="302" r:id="rId13"/>
    <p:sldId id="259" r:id="rId14"/>
    <p:sldId id="260" r:id="rId15"/>
    <p:sldId id="317" r:id="rId16"/>
    <p:sldId id="262" r:id="rId17"/>
    <p:sldId id="298" r:id="rId18"/>
    <p:sldId id="319" r:id="rId19"/>
    <p:sldId id="305" r:id="rId20"/>
    <p:sldId id="263" r:id="rId21"/>
    <p:sldId id="266" r:id="rId22"/>
    <p:sldId id="267" r:id="rId23"/>
    <p:sldId id="268" r:id="rId24"/>
    <p:sldId id="269" r:id="rId25"/>
    <p:sldId id="274" r:id="rId26"/>
    <p:sldId id="277" r:id="rId27"/>
    <p:sldId id="304" r:id="rId28"/>
    <p:sldId id="303" r:id="rId29"/>
    <p:sldId id="328" r:id="rId30"/>
    <p:sldId id="312" r:id="rId31"/>
    <p:sldId id="329" r:id="rId32"/>
    <p:sldId id="333" r:id="rId33"/>
    <p:sldId id="278" r:id="rId34"/>
    <p:sldId id="289" r:id="rId35"/>
    <p:sldId id="288" r:id="rId36"/>
    <p:sldId id="290" r:id="rId37"/>
    <p:sldId id="291" r:id="rId38"/>
    <p:sldId id="292" r:id="rId39"/>
    <p:sldId id="294" r:id="rId40"/>
    <p:sldId id="295" r:id="rId41"/>
    <p:sldId id="296" r:id="rId42"/>
    <p:sldId id="276" r:id="rId43"/>
    <p:sldId id="279" r:id="rId44"/>
    <p:sldId id="280" r:id="rId45"/>
    <p:sldId id="306" r:id="rId46"/>
    <p:sldId id="307" r:id="rId47"/>
    <p:sldId id="308" r:id="rId48"/>
    <p:sldId id="309" r:id="rId49"/>
    <p:sldId id="315" r:id="rId50"/>
    <p:sldId id="326" r:id="rId51"/>
    <p:sldId id="327" r:id="rId52"/>
  </p:sldIdLst>
  <p:sldSz cx="9144000" cy="6858000" type="screen4x3"/>
  <p:notesSz cx="6864350" cy="999648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9D0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2838BEF-8BB2-4498-84A7-C5851F593DF1}" styleName="보통 스타일 4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773" autoAdjust="0"/>
  </p:normalViewPr>
  <p:slideViewPr>
    <p:cSldViewPr>
      <p:cViewPr>
        <p:scale>
          <a:sx n="130" d="100"/>
          <a:sy n="130" d="100"/>
        </p:scale>
        <p:origin x="1458" y="8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ko-KR" altLang="en-US"/>
          </a:p>
        </p:txBody>
      </p:sp>
      <p:sp>
        <p:nvSpPr>
          <p:cNvPr id="3" name="날짜 개체 틀 2"/>
          <p:cNvSpPr>
            <a:spLocks noGrp="1"/>
          </p:cNvSpPr>
          <p:nvPr>
            <p:ph type="dt" sz="quarter" idx="1"/>
          </p:nvPr>
        </p:nvSpPr>
        <p:spPr>
          <a:xfrm>
            <a:off x="3888211" y="0"/>
            <a:ext cx="2974551" cy="499825"/>
          </a:xfrm>
          <a:prstGeom prst="rect">
            <a:avLst/>
          </a:prstGeom>
        </p:spPr>
        <p:txBody>
          <a:bodyPr vert="horz" lIns="92181" tIns="46090" rIns="92181" bIns="46090" rtlCol="0"/>
          <a:lstStyle>
            <a:lvl1pPr algn="r">
              <a:defRPr sz="1200"/>
            </a:lvl1pPr>
          </a:lstStyle>
          <a:p>
            <a:fld id="{358FFD9D-E78C-433D-9B5C-85AA38B38283}" type="datetimeFigureOut">
              <a:rPr lang="ko-KR" altLang="en-US" smtClean="0"/>
              <a:t>2014-06-13</a:t>
            </a:fld>
            <a:endParaRPr lang="ko-KR" altLang="en-US"/>
          </a:p>
        </p:txBody>
      </p:sp>
      <p:sp>
        <p:nvSpPr>
          <p:cNvPr id="4" name="바닥글 개체 틀 3"/>
          <p:cNvSpPr>
            <a:spLocks noGrp="1"/>
          </p:cNvSpPr>
          <p:nvPr>
            <p:ph type="ftr" sz="quarter" idx="2"/>
          </p:nvPr>
        </p:nvSpPr>
        <p:spPr>
          <a:xfrm>
            <a:off x="1" y="9494928"/>
            <a:ext cx="2974551" cy="499825"/>
          </a:xfrm>
          <a:prstGeom prst="rect">
            <a:avLst/>
          </a:prstGeom>
        </p:spPr>
        <p:txBody>
          <a:bodyPr vert="horz" lIns="92181" tIns="46090" rIns="92181" bIns="4609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8211" y="9494928"/>
            <a:ext cx="2974551" cy="499825"/>
          </a:xfrm>
          <a:prstGeom prst="rect">
            <a:avLst/>
          </a:prstGeom>
        </p:spPr>
        <p:txBody>
          <a:bodyPr vert="horz" lIns="92181" tIns="46090" rIns="92181" bIns="46090" rtlCol="0" anchor="b"/>
          <a:lstStyle>
            <a:lvl1pPr algn="r">
              <a:defRPr sz="1200"/>
            </a:lvl1pPr>
          </a:lstStyle>
          <a:p>
            <a:fld id="{D238A33D-A746-444A-BC25-7FDAB99667B5}" type="slidenum">
              <a:rPr lang="ko-KR" altLang="en-US" smtClean="0"/>
              <a:t>‹#›</a:t>
            </a:fld>
            <a:endParaRPr lang="ko-KR" altLang="en-US"/>
          </a:p>
        </p:txBody>
      </p:sp>
    </p:spTree>
    <p:extLst>
      <p:ext uri="{BB962C8B-B14F-4D97-AF65-F5344CB8AC3E}">
        <p14:creationId xmlns:p14="http://schemas.microsoft.com/office/powerpoint/2010/main" val="2741408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5300" cy="500384"/>
          </a:xfrm>
          <a:prstGeom prst="rect">
            <a:avLst/>
          </a:prstGeom>
        </p:spPr>
        <p:txBody>
          <a:bodyPr vert="horz" lIns="92181" tIns="46090" rIns="92181" bIns="46090" rtlCol="0"/>
          <a:lstStyle>
            <a:lvl1pPr algn="l">
              <a:defRPr sz="1200"/>
            </a:lvl1pPr>
          </a:lstStyle>
          <a:p>
            <a:endParaRPr lang="ko-KR" altLang="en-US"/>
          </a:p>
        </p:txBody>
      </p:sp>
      <p:sp>
        <p:nvSpPr>
          <p:cNvPr id="3" name="날짜 개체 틀 2"/>
          <p:cNvSpPr>
            <a:spLocks noGrp="1"/>
          </p:cNvSpPr>
          <p:nvPr>
            <p:ph type="dt" idx="1"/>
          </p:nvPr>
        </p:nvSpPr>
        <p:spPr>
          <a:xfrm>
            <a:off x="3887448" y="0"/>
            <a:ext cx="2975300" cy="500384"/>
          </a:xfrm>
          <a:prstGeom prst="rect">
            <a:avLst/>
          </a:prstGeom>
        </p:spPr>
        <p:txBody>
          <a:bodyPr vert="horz" lIns="92181" tIns="46090" rIns="92181" bIns="46090" rtlCol="0"/>
          <a:lstStyle>
            <a:lvl1pPr algn="r">
              <a:defRPr sz="1200"/>
            </a:lvl1pPr>
          </a:lstStyle>
          <a:p>
            <a:fld id="{B33DA9C7-EB06-48F0-AFCF-60AE80053008}" type="datetimeFigureOut">
              <a:rPr lang="ko-KR" altLang="en-US" smtClean="0"/>
              <a:t>2014-06-13</a:t>
            </a:fld>
            <a:endParaRPr lang="ko-KR" altLang="en-US"/>
          </a:p>
        </p:txBody>
      </p:sp>
      <p:sp>
        <p:nvSpPr>
          <p:cNvPr id="4" name="슬라이드 이미지 개체 틀 3"/>
          <p:cNvSpPr>
            <a:spLocks noGrp="1" noRot="1" noChangeAspect="1"/>
          </p:cNvSpPr>
          <p:nvPr>
            <p:ph type="sldImg" idx="2"/>
          </p:nvPr>
        </p:nvSpPr>
        <p:spPr>
          <a:xfrm>
            <a:off x="931863" y="749300"/>
            <a:ext cx="5000625" cy="3749675"/>
          </a:xfrm>
          <a:prstGeom prst="rect">
            <a:avLst/>
          </a:prstGeom>
          <a:noFill/>
          <a:ln w="12700">
            <a:solidFill>
              <a:prstClr val="black"/>
            </a:solidFill>
          </a:ln>
        </p:spPr>
        <p:txBody>
          <a:bodyPr vert="horz" lIns="92181" tIns="46090" rIns="92181" bIns="46090" rtlCol="0" anchor="ctr"/>
          <a:lstStyle/>
          <a:p>
            <a:endParaRPr lang="ko-KR" altLang="en-US"/>
          </a:p>
        </p:txBody>
      </p:sp>
      <p:sp>
        <p:nvSpPr>
          <p:cNvPr id="5" name="슬라이드 노트 개체 틀 4"/>
          <p:cNvSpPr>
            <a:spLocks noGrp="1"/>
          </p:cNvSpPr>
          <p:nvPr>
            <p:ph type="body" sz="quarter" idx="3"/>
          </p:nvPr>
        </p:nvSpPr>
        <p:spPr>
          <a:xfrm>
            <a:off x="686115" y="4748052"/>
            <a:ext cx="5492121" cy="4498659"/>
          </a:xfrm>
          <a:prstGeom prst="rect">
            <a:avLst/>
          </a:prstGeom>
        </p:spPr>
        <p:txBody>
          <a:bodyPr vert="horz" lIns="92181" tIns="46090" rIns="92181" bIns="4609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94506"/>
            <a:ext cx="2975300" cy="500383"/>
          </a:xfrm>
          <a:prstGeom prst="rect">
            <a:avLst/>
          </a:prstGeom>
        </p:spPr>
        <p:txBody>
          <a:bodyPr vert="horz" lIns="92181" tIns="46090" rIns="92181" bIns="4609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7448" y="9494506"/>
            <a:ext cx="2975300" cy="500383"/>
          </a:xfrm>
          <a:prstGeom prst="rect">
            <a:avLst/>
          </a:prstGeom>
        </p:spPr>
        <p:txBody>
          <a:bodyPr vert="horz" lIns="92181" tIns="46090" rIns="92181" bIns="46090" rtlCol="0" anchor="b"/>
          <a:lstStyle>
            <a:lvl1pPr algn="r">
              <a:defRPr sz="1200"/>
            </a:lvl1pPr>
          </a:lstStyle>
          <a:p>
            <a:fld id="{2572470D-1DF2-435C-9A7C-540BD26D74EA}" type="slidenum">
              <a:rPr lang="ko-KR" altLang="en-US" smtClean="0"/>
              <a:t>‹#›</a:t>
            </a:fld>
            <a:endParaRPr lang="ko-KR" altLang="en-US"/>
          </a:p>
        </p:txBody>
      </p:sp>
    </p:spTree>
    <p:extLst>
      <p:ext uri="{BB962C8B-B14F-4D97-AF65-F5344CB8AC3E}">
        <p14:creationId xmlns:p14="http://schemas.microsoft.com/office/powerpoint/2010/main" val="38259416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a:t>
            </a:fld>
            <a:endParaRPr lang="ko-KR" altLang="en-US"/>
          </a:p>
        </p:txBody>
      </p:sp>
    </p:spTree>
    <p:extLst>
      <p:ext uri="{BB962C8B-B14F-4D97-AF65-F5344CB8AC3E}">
        <p14:creationId xmlns:p14="http://schemas.microsoft.com/office/powerpoint/2010/main" val="2256868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10</a:t>
            </a:fld>
            <a:endParaRPr lang="ko-KR" altLang="en-US"/>
          </a:p>
        </p:txBody>
      </p:sp>
    </p:spTree>
    <p:extLst>
      <p:ext uri="{BB962C8B-B14F-4D97-AF65-F5344CB8AC3E}">
        <p14:creationId xmlns:p14="http://schemas.microsoft.com/office/powerpoint/2010/main" val="14588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11</a:t>
            </a:fld>
            <a:endParaRPr lang="ko-KR" altLang="en-US"/>
          </a:p>
        </p:txBody>
      </p:sp>
    </p:spTree>
    <p:extLst>
      <p:ext uri="{BB962C8B-B14F-4D97-AF65-F5344CB8AC3E}">
        <p14:creationId xmlns:p14="http://schemas.microsoft.com/office/powerpoint/2010/main" val="13835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12</a:t>
            </a:fld>
            <a:endParaRPr lang="ko-KR" altLang="en-US"/>
          </a:p>
        </p:txBody>
      </p:sp>
    </p:spTree>
    <p:extLst>
      <p:ext uri="{BB962C8B-B14F-4D97-AF65-F5344CB8AC3E}">
        <p14:creationId xmlns:p14="http://schemas.microsoft.com/office/powerpoint/2010/main" val="248949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13</a:t>
            </a:fld>
            <a:endParaRPr lang="ko-KR" altLang="en-US"/>
          </a:p>
        </p:txBody>
      </p:sp>
    </p:spTree>
    <p:extLst>
      <p:ext uri="{BB962C8B-B14F-4D97-AF65-F5344CB8AC3E}">
        <p14:creationId xmlns:p14="http://schemas.microsoft.com/office/powerpoint/2010/main" val="123368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14</a:t>
            </a:fld>
            <a:endParaRPr lang="ko-KR" altLang="en-US"/>
          </a:p>
        </p:txBody>
      </p:sp>
    </p:spTree>
    <p:extLst>
      <p:ext uri="{BB962C8B-B14F-4D97-AF65-F5344CB8AC3E}">
        <p14:creationId xmlns:p14="http://schemas.microsoft.com/office/powerpoint/2010/main" val="408765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15</a:t>
            </a:fld>
            <a:endParaRPr lang="ko-KR" altLang="en-US"/>
          </a:p>
        </p:txBody>
      </p:sp>
    </p:spTree>
    <p:extLst>
      <p:ext uri="{BB962C8B-B14F-4D97-AF65-F5344CB8AC3E}">
        <p14:creationId xmlns:p14="http://schemas.microsoft.com/office/powerpoint/2010/main" val="155131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16</a:t>
            </a:fld>
            <a:endParaRPr lang="ko-KR" altLang="en-US"/>
          </a:p>
        </p:txBody>
      </p:sp>
    </p:spTree>
    <p:extLst>
      <p:ext uri="{BB962C8B-B14F-4D97-AF65-F5344CB8AC3E}">
        <p14:creationId xmlns:p14="http://schemas.microsoft.com/office/powerpoint/2010/main" val="827158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17</a:t>
            </a:fld>
            <a:endParaRPr lang="ko-KR" altLang="en-US"/>
          </a:p>
        </p:txBody>
      </p:sp>
    </p:spTree>
    <p:extLst>
      <p:ext uri="{BB962C8B-B14F-4D97-AF65-F5344CB8AC3E}">
        <p14:creationId xmlns:p14="http://schemas.microsoft.com/office/powerpoint/2010/main" val="2619366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18</a:t>
            </a:fld>
            <a:endParaRPr lang="ko-KR" altLang="en-US"/>
          </a:p>
        </p:txBody>
      </p:sp>
    </p:spTree>
    <p:extLst>
      <p:ext uri="{BB962C8B-B14F-4D97-AF65-F5344CB8AC3E}">
        <p14:creationId xmlns:p14="http://schemas.microsoft.com/office/powerpoint/2010/main" val="3188885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19</a:t>
            </a:fld>
            <a:endParaRPr lang="ko-KR" altLang="en-US"/>
          </a:p>
        </p:txBody>
      </p:sp>
    </p:spTree>
    <p:extLst>
      <p:ext uri="{BB962C8B-B14F-4D97-AF65-F5344CB8AC3E}">
        <p14:creationId xmlns:p14="http://schemas.microsoft.com/office/powerpoint/2010/main" val="384045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a:t>
            </a:fld>
            <a:endParaRPr lang="ko-KR" altLang="en-US"/>
          </a:p>
        </p:txBody>
      </p:sp>
    </p:spTree>
    <p:extLst>
      <p:ext uri="{BB962C8B-B14F-4D97-AF65-F5344CB8AC3E}">
        <p14:creationId xmlns:p14="http://schemas.microsoft.com/office/powerpoint/2010/main" val="3633489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20</a:t>
            </a:fld>
            <a:endParaRPr lang="ko-KR" altLang="en-US"/>
          </a:p>
        </p:txBody>
      </p:sp>
    </p:spTree>
    <p:extLst>
      <p:ext uri="{BB962C8B-B14F-4D97-AF65-F5344CB8AC3E}">
        <p14:creationId xmlns:p14="http://schemas.microsoft.com/office/powerpoint/2010/main" val="244162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21</a:t>
            </a:fld>
            <a:endParaRPr lang="ko-KR" altLang="en-US"/>
          </a:p>
        </p:txBody>
      </p:sp>
    </p:spTree>
    <p:extLst>
      <p:ext uri="{BB962C8B-B14F-4D97-AF65-F5344CB8AC3E}">
        <p14:creationId xmlns:p14="http://schemas.microsoft.com/office/powerpoint/2010/main" val="3936505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22</a:t>
            </a:fld>
            <a:endParaRPr lang="ko-KR" altLang="en-US"/>
          </a:p>
        </p:txBody>
      </p:sp>
    </p:spTree>
    <p:extLst>
      <p:ext uri="{BB962C8B-B14F-4D97-AF65-F5344CB8AC3E}">
        <p14:creationId xmlns:p14="http://schemas.microsoft.com/office/powerpoint/2010/main" val="287805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23</a:t>
            </a:fld>
            <a:endParaRPr lang="ko-KR" altLang="en-US"/>
          </a:p>
        </p:txBody>
      </p:sp>
    </p:spTree>
    <p:extLst>
      <p:ext uri="{BB962C8B-B14F-4D97-AF65-F5344CB8AC3E}">
        <p14:creationId xmlns:p14="http://schemas.microsoft.com/office/powerpoint/2010/main" val="2572371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24</a:t>
            </a:fld>
            <a:endParaRPr lang="ko-KR" altLang="en-US"/>
          </a:p>
        </p:txBody>
      </p:sp>
    </p:spTree>
    <p:extLst>
      <p:ext uri="{BB962C8B-B14F-4D97-AF65-F5344CB8AC3E}">
        <p14:creationId xmlns:p14="http://schemas.microsoft.com/office/powerpoint/2010/main" val="1800061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a:lnSpc>
                <a:spcPct val="120000"/>
              </a:lnSpc>
            </a:pPr>
            <a:r>
              <a:rPr lang="en-US" altLang="ko-KR" sz="12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The procedure begins with the application of carbon cream to the surface of skin, followed by the penetration of 1064nm Quasi-Long laser into the skin. The tissue containing the carbon particles causes explosion, if irradiated by laser beam that has very high peak energy and very short pulse duration. As the pulse duration is 5ns which is much shorter than the thermal relaxation time of the target, the instantaneous energy is used up at the first reaction, and consequently, has little time to spread </a:t>
            </a:r>
          </a:p>
          <a:p>
            <a:pPr algn="just">
              <a:lnSpc>
                <a:spcPct val="120000"/>
              </a:lnSpc>
            </a:pPr>
            <a:r>
              <a:rPr lang="en-US" altLang="ko-KR" sz="12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By contrast, Quasi-Long Mode allows the laser to be irradiated with the pulse duration of 300us exceeding the thermal relaxation time. Therefore, there is adequate time to diffuse the heat into the surrounding area of tissue, and the thermal effect, created in this way, makes the skin temperature rise slowly. This thermal effect naturally stimulates the re-synthesis of collagen, improving skin elasticity and skin tone at the same time. </a:t>
            </a:r>
          </a:p>
          <a:p>
            <a:endParaRPr lang="ko-KR" altLang="en-US" dirty="0"/>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25</a:t>
            </a:fld>
            <a:endParaRPr lang="ko-KR" altLang="en-US"/>
          </a:p>
        </p:txBody>
      </p:sp>
    </p:spTree>
    <p:extLst>
      <p:ext uri="{BB962C8B-B14F-4D97-AF65-F5344CB8AC3E}">
        <p14:creationId xmlns:p14="http://schemas.microsoft.com/office/powerpoint/2010/main" val="4203517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26</a:t>
            </a:fld>
            <a:endParaRPr lang="ko-KR" altLang="en-US"/>
          </a:p>
        </p:txBody>
      </p:sp>
    </p:spTree>
    <p:extLst>
      <p:ext uri="{BB962C8B-B14F-4D97-AF65-F5344CB8AC3E}">
        <p14:creationId xmlns:p14="http://schemas.microsoft.com/office/powerpoint/2010/main" val="3458005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27</a:t>
            </a:fld>
            <a:endParaRPr lang="ko-KR" altLang="en-US"/>
          </a:p>
        </p:txBody>
      </p:sp>
    </p:spTree>
    <p:extLst>
      <p:ext uri="{BB962C8B-B14F-4D97-AF65-F5344CB8AC3E}">
        <p14:creationId xmlns:p14="http://schemas.microsoft.com/office/powerpoint/2010/main" val="1731998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28</a:t>
            </a:fld>
            <a:endParaRPr lang="ko-KR" altLang="en-US"/>
          </a:p>
        </p:txBody>
      </p:sp>
    </p:spTree>
    <p:extLst>
      <p:ext uri="{BB962C8B-B14F-4D97-AF65-F5344CB8AC3E}">
        <p14:creationId xmlns:p14="http://schemas.microsoft.com/office/powerpoint/2010/main" val="1576752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29</a:t>
            </a:fld>
            <a:endParaRPr lang="ko-KR" altLang="en-US"/>
          </a:p>
        </p:txBody>
      </p:sp>
    </p:spTree>
    <p:extLst>
      <p:ext uri="{BB962C8B-B14F-4D97-AF65-F5344CB8AC3E}">
        <p14:creationId xmlns:p14="http://schemas.microsoft.com/office/powerpoint/2010/main" val="173199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a:t>
            </a:fld>
            <a:endParaRPr lang="ko-KR" altLang="en-US"/>
          </a:p>
        </p:txBody>
      </p:sp>
    </p:spTree>
    <p:extLst>
      <p:ext uri="{BB962C8B-B14F-4D97-AF65-F5344CB8AC3E}">
        <p14:creationId xmlns:p14="http://schemas.microsoft.com/office/powerpoint/2010/main" val="48602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30</a:t>
            </a:fld>
            <a:endParaRPr lang="ko-KR" altLang="en-US"/>
          </a:p>
        </p:txBody>
      </p:sp>
    </p:spTree>
    <p:extLst>
      <p:ext uri="{BB962C8B-B14F-4D97-AF65-F5344CB8AC3E}">
        <p14:creationId xmlns:p14="http://schemas.microsoft.com/office/powerpoint/2010/main" val="1494085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31</a:t>
            </a:fld>
            <a:endParaRPr lang="ko-KR" altLang="en-US"/>
          </a:p>
        </p:txBody>
      </p:sp>
    </p:spTree>
    <p:extLst>
      <p:ext uri="{BB962C8B-B14F-4D97-AF65-F5344CB8AC3E}">
        <p14:creationId xmlns:p14="http://schemas.microsoft.com/office/powerpoint/2010/main" val="1731998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32</a:t>
            </a:fld>
            <a:endParaRPr lang="ko-KR" altLang="en-US"/>
          </a:p>
        </p:txBody>
      </p:sp>
    </p:spTree>
    <p:extLst>
      <p:ext uri="{BB962C8B-B14F-4D97-AF65-F5344CB8AC3E}">
        <p14:creationId xmlns:p14="http://schemas.microsoft.com/office/powerpoint/2010/main" val="4033952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33</a:t>
            </a:fld>
            <a:endParaRPr lang="ko-KR" altLang="en-US"/>
          </a:p>
        </p:txBody>
      </p:sp>
    </p:spTree>
    <p:extLst>
      <p:ext uri="{BB962C8B-B14F-4D97-AF65-F5344CB8AC3E}">
        <p14:creationId xmlns:p14="http://schemas.microsoft.com/office/powerpoint/2010/main" val="2076116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34</a:t>
            </a:fld>
            <a:endParaRPr lang="ko-KR" altLang="en-US"/>
          </a:p>
        </p:txBody>
      </p:sp>
    </p:spTree>
    <p:extLst>
      <p:ext uri="{BB962C8B-B14F-4D97-AF65-F5344CB8AC3E}">
        <p14:creationId xmlns:p14="http://schemas.microsoft.com/office/powerpoint/2010/main" val="323033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35</a:t>
            </a:fld>
            <a:endParaRPr lang="ko-KR" altLang="en-US"/>
          </a:p>
        </p:txBody>
      </p:sp>
    </p:spTree>
    <p:extLst>
      <p:ext uri="{BB962C8B-B14F-4D97-AF65-F5344CB8AC3E}">
        <p14:creationId xmlns:p14="http://schemas.microsoft.com/office/powerpoint/2010/main" val="1929937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36</a:t>
            </a:fld>
            <a:endParaRPr lang="ko-KR" altLang="en-US"/>
          </a:p>
        </p:txBody>
      </p:sp>
    </p:spTree>
    <p:extLst>
      <p:ext uri="{BB962C8B-B14F-4D97-AF65-F5344CB8AC3E}">
        <p14:creationId xmlns:p14="http://schemas.microsoft.com/office/powerpoint/2010/main" val="3192442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37</a:t>
            </a:fld>
            <a:endParaRPr lang="ko-KR" altLang="en-US"/>
          </a:p>
        </p:txBody>
      </p:sp>
    </p:spTree>
    <p:extLst>
      <p:ext uri="{BB962C8B-B14F-4D97-AF65-F5344CB8AC3E}">
        <p14:creationId xmlns:p14="http://schemas.microsoft.com/office/powerpoint/2010/main" val="3832754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38</a:t>
            </a:fld>
            <a:endParaRPr lang="ko-KR" altLang="en-US"/>
          </a:p>
        </p:txBody>
      </p:sp>
    </p:spTree>
    <p:extLst>
      <p:ext uri="{BB962C8B-B14F-4D97-AF65-F5344CB8AC3E}">
        <p14:creationId xmlns:p14="http://schemas.microsoft.com/office/powerpoint/2010/main" val="3462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39</a:t>
            </a:fld>
            <a:endParaRPr lang="ko-KR" altLang="en-US"/>
          </a:p>
        </p:txBody>
      </p:sp>
    </p:spTree>
    <p:extLst>
      <p:ext uri="{BB962C8B-B14F-4D97-AF65-F5344CB8AC3E}">
        <p14:creationId xmlns:p14="http://schemas.microsoft.com/office/powerpoint/2010/main" val="167484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a:t>
            </a:fld>
            <a:endParaRPr lang="ko-KR" altLang="en-US"/>
          </a:p>
        </p:txBody>
      </p:sp>
    </p:spTree>
    <p:extLst>
      <p:ext uri="{BB962C8B-B14F-4D97-AF65-F5344CB8AC3E}">
        <p14:creationId xmlns:p14="http://schemas.microsoft.com/office/powerpoint/2010/main" val="1520702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40</a:t>
            </a:fld>
            <a:endParaRPr lang="ko-KR" altLang="en-US"/>
          </a:p>
        </p:txBody>
      </p:sp>
    </p:spTree>
    <p:extLst>
      <p:ext uri="{BB962C8B-B14F-4D97-AF65-F5344CB8AC3E}">
        <p14:creationId xmlns:p14="http://schemas.microsoft.com/office/powerpoint/2010/main" val="1994345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41</a:t>
            </a:fld>
            <a:endParaRPr lang="ko-KR" altLang="en-US"/>
          </a:p>
        </p:txBody>
      </p:sp>
    </p:spTree>
    <p:extLst>
      <p:ext uri="{BB962C8B-B14F-4D97-AF65-F5344CB8AC3E}">
        <p14:creationId xmlns:p14="http://schemas.microsoft.com/office/powerpoint/2010/main" val="1819533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42</a:t>
            </a:fld>
            <a:endParaRPr lang="ko-KR" altLang="en-US"/>
          </a:p>
        </p:txBody>
      </p:sp>
    </p:spTree>
    <p:extLst>
      <p:ext uri="{BB962C8B-B14F-4D97-AF65-F5344CB8AC3E}">
        <p14:creationId xmlns:p14="http://schemas.microsoft.com/office/powerpoint/2010/main" val="1187580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 term, “Laser toning”, seems to have been coined in the United States in 1999 and has been used for describing the non-ablative laser treatment rejuvenating the skin. However, in Korea, the term “laser toning” </a:t>
            </a:r>
            <a:r>
              <a:rPr lang="en-US" altLang="ko-KR" sz="1200" u="sng" kern="1200" dirty="0" smtClean="0">
                <a:solidFill>
                  <a:schemeClr val="tx1"/>
                </a:solidFill>
                <a:effectLst/>
                <a:latin typeface="+mn-lt"/>
                <a:ea typeface="+mn-ea"/>
                <a:cs typeface="+mn-cs"/>
              </a:rPr>
              <a:t>means the treatment of </a:t>
            </a:r>
            <a:r>
              <a:rPr lang="en-US" altLang="ko-KR" sz="1200" u="sng" kern="1200" dirty="0" err="1" smtClean="0">
                <a:solidFill>
                  <a:schemeClr val="tx1"/>
                </a:solidFill>
                <a:effectLst/>
                <a:latin typeface="+mn-lt"/>
                <a:ea typeface="+mn-ea"/>
                <a:cs typeface="+mn-cs"/>
              </a:rPr>
              <a:t>melasma</a:t>
            </a:r>
            <a:r>
              <a:rPr lang="en-US" altLang="ko-KR" sz="1200" u="sng" kern="1200" dirty="0" smtClean="0">
                <a:solidFill>
                  <a:schemeClr val="tx1"/>
                </a:solidFill>
                <a:effectLst/>
                <a:latin typeface="+mn-lt"/>
                <a:ea typeface="+mn-ea"/>
                <a:cs typeface="+mn-cs"/>
              </a:rPr>
              <a:t> with 1064nm Q-Switched </a:t>
            </a:r>
            <a:r>
              <a:rPr lang="en-US" altLang="ko-KR" sz="1200" u="sng" kern="1200" dirty="0" err="1" smtClean="0">
                <a:solidFill>
                  <a:schemeClr val="tx1"/>
                </a:solidFill>
                <a:effectLst/>
                <a:latin typeface="+mn-lt"/>
                <a:ea typeface="+mn-ea"/>
                <a:cs typeface="+mn-cs"/>
              </a:rPr>
              <a:t>Nd:YAG</a:t>
            </a:r>
            <a:r>
              <a:rPr lang="en-US" altLang="ko-KR" sz="1200" kern="1200" dirty="0" smtClean="0">
                <a:solidFill>
                  <a:schemeClr val="tx1"/>
                </a:solidFill>
                <a:effectLst/>
                <a:latin typeface="+mn-lt"/>
                <a:ea typeface="+mn-ea"/>
                <a:cs typeface="+mn-cs"/>
              </a:rPr>
              <a:t> based on very short pulse duration and relatively law energy density. This is the laser concept built on the notion of subcellular selective </a:t>
            </a:r>
            <a:r>
              <a:rPr lang="en-US" altLang="ko-KR" sz="1200" kern="1200" dirty="0" err="1" smtClean="0">
                <a:solidFill>
                  <a:schemeClr val="tx1"/>
                </a:solidFill>
                <a:effectLst/>
                <a:latin typeface="+mn-lt"/>
                <a:ea typeface="+mn-ea"/>
                <a:cs typeface="+mn-cs"/>
              </a:rPr>
              <a:t>photohermolysis</a:t>
            </a:r>
            <a:r>
              <a:rPr lang="en-US" altLang="ko-KR" sz="1200" kern="1200" dirty="0" smtClean="0">
                <a:solidFill>
                  <a:schemeClr val="tx1"/>
                </a:solidFill>
                <a:effectLst/>
                <a:latin typeface="+mn-lt"/>
                <a:ea typeface="+mn-ea"/>
                <a:cs typeface="+mn-cs"/>
              </a:rPr>
              <a:t>(SSP) that selectively destroys only the melanin without any damage to melanocyte.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43</a:t>
            </a:fld>
            <a:endParaRPr lang="ko-KR" altLang="en-US"/>
          </a:p>
        </p:txBody>
      </p:sp>
    </p:spTree>
    <p:extLst>
      <p:ext uri="{BB962C8B-B14F-4D97-AF65-F5344CB8AC3E}">
        <p14:creationId xmlns:p14="http://schemas.microsoft.com/office/powerpoint/2010/main" val="1975003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44</a:t>
            </a:fld>
            <a:endParaRPr lang="ko-KR" altLang="en-US"/>
          </a:p>
        </p:txBody>
      </p:sp>
    </p:spTree>
    <p:extLst>
      <p:ext uri="{BB962C8B-B14F-4D97-AF65-F5344CB8AC3E}">
        <p14:creationId xmlns:p14="http://schemas.microsoft.com/office/powerpoint/2010/main" val="1470349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45</a:t>
            </a:fld>
            <a:endParaRPr lang="ko-KR" altLang="en-US"/>
          </a:p>
        </p:txBody>
      </p:sp>
    </p:spTree>
    <p:extLst>
      <p:ext uri="{BB962C8B-B14F-4D97-AF65-F5344CB8AC3E}">
        <p14:creationId xmlns:p14="http://schemas.microsoft.com/office/powerpoint/2010/main" val="711936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46</a:t>
            </a:fld>
            <a:endParaRPr lang="ko-KR" altLang="en-US"/>
          </a:p>
        </p:txBody>
      </p:sp>
    </p:spTree>
    <p:extLst>
      <p:ext uri="{BB962C8B-B14F-4D97-AF65-F5344CB8AC3E}">
        <p14:creationId xmlns:p14="http://schemas.microsoft.com/office/powerpoint/2010/main" val="2920212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47</a:t>
            </a:fld>
            <a:endParaRPr lang="ko-KR" altLang="en-US"/>
          </a:p>
        </p:txBody>
      </p:sp>
    </p:spTree>
    <p:extLst>
      <p:ext uri="{BB962C8B-B14F-4D97-AF65-F5344CB8AC3E}">
        <p14:creationId xmlns:p14="http://schemas.microsoft.com/office/powerpoint/2010/main" val="3854454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48</a:t>
            </a:fld>
            <a:endParaRPr lang="ko-KR" altLang="en-US"/>
          </a:p>
        </p:txBody>
      </p:sp>
    </p:spTree>
    <p:extLst>
      <p:ext uri="{BB962C8B-B14F-4D97-AF65-F5344CB8AC3E}">
        <p14:creationId xmlns:p14="http://schemas.microsoft.com/office/powerpoint/2010/main" val="3720779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49</a:t>
            </a:fld>
            <a:endParaRPr lang="ko-KR" altLang="en-US"/>
          </a:p>
        </p:txBody>
      </p:sp>
    </p:spTree>
    <p:extLst>
      <p:ext uri="{BB962C8B-B14F-4D97-AF65-F5344CB8AC3E}">
        <p14:creationId xmlns:p14="http://schemas.microsoft.com/office/powerpoint/2010/main" val="120412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5</a:t>
            </a:fld>
            <a:endParaRPr lang="ko-KR" altLang="en-US"/>
          </a:p>
        </p:txBody>
      </p:sp>
    </p:spTree>
    <p:extLst>
      <p:ext uri="{BB962C8B-B14F-4D97-AF65-F5344CB8AC3E}">
        <p14:creationId xmlns:p14="http://schemas.microsoft.com/office/powerpoint/2010/main" val="2634114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50</a:t>
            </a:fld>
            <a:endParaRPr lang="ko-KR" altLang="en-US"/>
          </a:p>
        </p:txBody>
      </p:sp>
    </p:spTree>
    <p:extLst>
      <p:ext uri="{BB962C8B-B14F-4D97-AF65-F5344CB8AC3E}">
        <p14:creationId xmlns:p14="http://schemas.microsoft.com/office/powerpoint/2010/main" val="2432674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51</a:t>
            </a:fld>
            <a:endParaRPr lang="ko-KR" altLang="en-US"/>
          </a:p>
        </p:txBody>
      </p:sp>
    </p:spTree>
    <p:extLst>
      <p:ext uri="{BB962C8B-B14F-4D97-AF65-F5344CB8AC3E}">
        <p14:creationId xmlns:p14="http://schemas.microsoft.com/office/powerpoint/2010/main" val="326908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6</a:t>
            </a:fld>
            <a:endParaRPr lang="ko-KR" altLang="en-US"/>
          </a:p>
        </p:txBody>
      </p:sp>
    </p:spTree>
    <p:extLst>
      <p:ext uri="{BB962C8B-B14F-4D97-AF65-F5344CB8AC3E}">
        <p14:creationId xmlns:p14="http://schemas.microsoft.com/office/powerpoint/2010/main" val="219484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 Reset</a:t>
            </a:r>
          </a:p>
          <a:p>
            <a:r>
              <a:rPr lang="en-US" altLang="ko-KR" dirty="0" smtClean="0"/>
              <a:t>2. Aiming Beam Brightness</a:t>
            </a:r>
          </a:p>
          <a:p>
            <a:r>
              <a:rPr lang="en-US" altLang="ko-KR" dirty="0" smtClean="0"/>
              <a:t>3. SAVE</a:t>
            </a:r>
          </a:p>
          <a:p>
            <a:r>
              <a:rPr lang="en-US" altLang="ko-KR" dirty="0" smtClean="0"/>
              <a:t>4. Setting</a:t>
            </a:r>
          </a:p>
          <a:p>
            <a:r>
              <a:rPr lang="en-US" altLang="ko-KR" dirty="0" smtClean="0"/>
              <a:t>5. </a:t>
            </a:r>
            <a:r>
              <a:rPr lang="en-US" altLang="ko-KR" dirty="0" err="1" smtClean="0"/>
              <a:t>Fluence</a:t>
            </a:r>
            <a:endParaRPr lang="en-US" altLang="ko-KR" dirty="0" smtClean="0"/>
          </a:p>
          <a:p>
            <a:r>
              <a:rPr lang="en-US" altLang="ko-KR" dirty="0" err="1" smtClean="0"/>
              <a:t>Fluence</a:t>
            </a:r>
            <a:r>
              <a:rPr lang="en-US" altLang="ko-KR" dirty="0" smtClean="0"/>
              <a:t> is the energy amount from the laser beam per unit area and the unit is J/㎠. If the unit area is smaller with the same energy amount, </a:t>
            </a:r>
            <a:r>
              <a:rPr lang="en-US" altLang="ko-KR" dirty="0" err="1" smtClean="0"/>
              <a:t>Fluence</a:t>
            </a:r>
            <a:r>
              <a:rPr lang="en-US" altLang="ko-KR" dirty="0" smtClean="0"/>
              <a:t> goes up and that can cause burning. When you make Spot Size smaller, adjust the value of </a:t>
            </a:r>
            <a:r>
              <a:rPr lang="en-US" altLang="ko-KR" dirty="0" err="1" smtClean="0"/>
              <a:t>Fluence</a:t>
            </a:r>
            <a:r>
              <a:rPr lang="en-US" altLang="ko-KR" dirty="0" smtClean="0"/>
              <a:t>.</a:t>
            </a:r>
          </a:p>
          <a:p>
            <a:r>
              <a:rPr lang="en-US" altLang="ko-KR" dirty="0" smtClean="0"/>
              <a:t>6. Shot</a:t>
            </a:r>
          </a:p>
          <a:p>
            <a:r>
              <a:rPr lang="en-US" altLang="ko-KR" dirty="0" smtClean="0"/>
              <a:t>7. Stand by</a:t>
            </a:r>
          </a:p>
          <a:p>
            <a:r>
              <a:rPr lang="en-US" altLang="ko-KR" dirty="0" smtClean="0"/>
              <a:t>8. </a:t>
            </a:r>
            <a:r>
              <a:rPr lang="en-US" altLang="ko-KR" dirty="0" err="1" smtClean="0"/>
              <a:t>Handpiece</a:t>
            </a:r>
            <a:r>
              <a:rPr lang="en-US" altLang="ko-KR" dirty="0" smtClean="0"/>
              <a:t> and spot size</a:t>
            </a:r>
          </a:p>
          <a:p>
            <a:r>
              <a:rPr lang="en-US" altLang="ko-KR" dirty="0" smtClean="0"/>
              <a:t>9. Indication</a:t>
            </a:r>
          </a:p>
          <a:p>
            <a:r>
              <a:rPr lang="en-US" altLang="ko-KR" dirty="0" smtClean="0"/>
              <a:t>10. Wavelength</a:t>
            </a:r>
          </a:p>
          <a:p>
            <a:r>
              <a:rPr lang="en-US" altLang="ko-KR" dirty="0" smtClean="0"/>
              <a:t>11. Frequency</a:t>
            </a:r>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7</a:t>
            </a:fld>
            <a:endParaRPr lang="ko-KR" altLang="en-US"/>
          </a:p>
        </p:txBody>
      </p:sp>
    </p:spTree>
    <p:extLst>
      <p:ext uri="{BB962C8B-B14F-4D97-AF65-F5344CB8AC3E}">
        <p14:creationId xmlns:p14="http://schemas.microsoft.com/office/powerpoint/2010/main" val="89957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Fractional </a:t>
            </a:r>
            <a:r>
              <a:rPr lang="en-US" altLang="ko-KR" sz="1200" kern="1200" dirty="0" err="1" smtClean="0">
                <a:solidFill>
                  <a:schemeClr val="tx1"/>
                </a:solidFill>
                <a:effectLst/>
                <a:latin typeface="+mn-lt"/>
                <a:ea typeface="+mn-ea"/>
                <a:cs typeface="+mn-cs"/>
              </a:rPr>
              <a:t>handpiece</a:t>
            </a:r>
            <a:r>
              <a:rPr lang="en-US" altLang="ko-KR" sz="1200" kern="1200" dirty="0" smtClean="0">
                <a:solidFill>
                  <a:schemeClr val="tx1"/>
                </a:solidFill>
                <a:effectLst/>
                <a:latin typeface="+mn-lt"/>
                <a:ea typeface="+mn-ea"/>
                <a:cs typeface="+mn-cs"/>
              </a:rPr>
              <a:t> makes the laser beam finely divided micro units to leave the normal tissue between the beams, thereby shortening the downtime and speeding up regeneration, compared to zoom </a:t>
            </a:r>
            <a:r>
              <a:rPr lang="en-US" altLang="ko-KR" sz="1200" kern="1200" dirty="0" err="1" smtClean="0">
                <a:solidFill>
                  <a:schemeClr val="tx1"/>
                </a:solidFill>
                <a:effectLst/>
                <a:latin typeface="+mn-lt"/>
                <a:ea typeface="+mn-ea"/>
                <a:cs typeface="+mn-cs"/>
              </a:rPr>
              <a:t>handpiece</a:t>
            </a:r>
            <a:r>
              <a:rPr lang="en-US" altLang="ko-KR" sz="1200" kern="1200" dirty="0" smtClean="0">
                <a:solidFill>
                  <a:schemeClr val="tx1"/>
                </a:solidFill>
                <a:effectLst/>
                <a:latin typeface="+mn-lt"/>
                <a:ea typeface="+mn-ea"/>
                <a:cs typeface="+mn-cs"/>
              </a:rPr>
              <a:t>. Fractional HP has the advantage of procedural repeatability at short intervals. Both patients and doctors hope that the downtime is eliminated or minimized by the short recovery time for epidermis, along with little side effect, greater safety and efficacy of treatment.</a:t>
            </a:r>
            <a:endParaRPr lang="ko-KR"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81 small spots which have same energy density within the beam of ‘6mm by 6mm’ square spot size are distributed in fractions. The depth of penetration can be increased by duplicate irradiation. </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8</a:t>
            </a:fld>
            <a:endParaRPr lang="ko-KR" altLang="en-US"/>
          </a:p>
        </p:txBody>
      </p:sp>
    </p:spTree>
    <p:extLst>
      <p:ext uri="{BB962C8B-B14F-4D97-AF65-F5344CB8AC3E}">
        <p14:creationId xmlns:p14="http://schemas.microsoft.com/office/powerpoint/2010/main" val="14588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2572470D-1DF2-435C-9A7C-540BD26D74EA}" type="slidenum">
              <a:rPr lang="ko-KR" altLang="en-US" smtClean="0"/>
              <a:t>9</a:t>
            </a:fld>
            <a:endParaRPr lang="ko-KR" altLang="en-US"/>
          </a:p>
        </p:txBody>
      </p:sp>
    </p:spTree>
    <p:extLst>
      <p:ext uri="{BB962C8B-B14F-4D97-AF65-F5344CB8AC3E}">
        <p14:creationId xmlns:p14="http://schemas.microsoft.com/office/powerpoint/2010/main" val="14588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367804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195226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3869262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73691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211852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138049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320012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416751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250499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280668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BB1552F-D8EA-4E93-9913-680F8DC72E82}" type="datetimeFigureOut">
              <a:rPr lang="ko-KR" altLang="en-US" smtClean="0"/>
              <a:t>2014-06-13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404985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1552F-D8EA-4E93-9913-680F8DC72E82}" type="datetimeFigureOut">
              <a:rPr lang="ko-KR" altLang="en-US" smtClean="0"/>
              <a:t>2014-06-13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19E6C-B78E-4393-BE2B-74684193969E}" type="slidenum">
              <a:rPr lang="ko-KR" altLang="en-US" smtClean="0"/>
              <a:t>‹#›</a:t>
            </a:fld>
            <a:endParaRPr lang="ko-KR" altLang="en-US"/>
          </a:p>
        </p:txBody>
      </p:sp>
    </p:spTree>
    <p:extLst>
      <p:ext uri="{BB962C8B-B14F-4D97-AF65-F5344CB8AC3E}">
        <p14:creationId xmlns:p14="http://schemas.microsoft.com/office/powerpoint/2010/main" val="2508996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7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801" y="1164561"/>
            <a:ext cx="2660908" cy="5023934"/>
          </a:xfrm>
          <a:prstGeom prst="rect">
            <a:avLst/>
          </a:prstGeom>
          <a:effectLst>
            <a:outerShdw blurRad="50800" dist="38100" dir="2700000" algn="tl" rotWithShape="0">
              <a:prstClr val="black">
                <a:alpha val="40000"/>
              </a:prstClr>
            </a:outerShdw>
          </a:effectLst>
        </p:spPr>
      </p:pic>
      <p:pic>
        <p:nvPicPr>
          <p:cNvPr id="6" name="그림 5"/>
          <p:cNvPicPr>
            <a:picLocks noChangeAspect="1"/>
          </p:cNvPicPr>
          <p:nvPr/>
        </p:nvPicPr>
        <p:blipFill rotWithShape="1">
          <a:blip r:embed="rId5">
            <a:extLst>
              <a:ext uri="{28A0092B-C50C-407E-A947-70E740481C1C}">
                <a14:useLocalDpi xmlns:a14="http://schemas.microsoft.com/office/drawing/2010/main" val="0"/>
              </a:ext>
            </a:extLst>
          </a:blip>
          <a:srcRect t="-4785" b="4785"/>
          <a:stretch/>
        </p:blipFill>
        <p:spPr>
          <a:xfrm>
            <a:off x="542552" y="4941168"/>
            <a:ext cx="3960440" cy="942585"/>
          </a:xfrm>
          <a:prstGeom prst="rect">
            <a:avLst/>
          </a:prstGeom>
          <a:effectLst>
            <a:reflection blurRad="6350" stA="36000" endPos="35000" dir="5400000" sy="-100000" algn="bl" rotWithShape="0"/>
          </a:effectLst>
        </p:spPr>
      </p:pic>
      <p:sp>
        <p:nvSpPr>
          <p:cNvPr id="7" name="TextBox 6"/>
          <p:cNvSpPr txBox="1"/>
          <p:nvPr/>
        </p:nvSpPr>
        <p:spPr>
          <a:xfrm>
            <a:off x="452312" y="2142107"/>
            <a:ext cx="5931514" cy="1615827"/>
          </a:xfrm>
          <a:prstGeom prst="rect">
            <a:avLst/>
          </a:prstGeom>
          <a:noFill/>
        </p:spPr>
        <p:txBody>
          <a:bodyPr wrap="square" rtlCol="0">
            <a:spAutoFit/>
          </a:bodyPr>
          <a:lstStyle/>
          <a:p>
            <a:pPr>
              <a:lnSpc>
                <a:spcPct val="110000"/>
              </a:lnSpc>
            </a:pPr>
            <a:r>
              <a:rPr lang="en-US" altLang="ko-KR" sz="3000" b="1"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The Clinical Advantages of </a:t>
            </a:r>
            <a:endParaRPr lang="en-US" altLang="ko-KR" sz="3000" b="1"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endParaRPr>
          </a:p>
          <a:p>
            <a:pPr>
              <a:lnSpc>
                <a:spcPct val="110000"/>
              </a:lnSpc>
            </a:pPr>
            <a:r>
              <a:rPr lang="en-US" altLang="ko-KR" sz="3000" b="1"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Q-Switched </a:t>
            </a:r>
            <a:r>
              <a:rPr lang="en-US" altLang="ko-KR" sz="3000" b="1" dirty="0" err="1">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Nd:YAG</a:t>
            </a:r>
            <a:r>
              <a:rPr lang="en-US" altLang="ko-KR" sz="3000" b="1"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 Laser </a:t>
            </a:r>
            <a:r>
              <a:rPr lang="en-US" altLang="ko-KR" sz="3000" b="1"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in </a:t>
            </a:r>
          </a:p>
          <a:p>
            <a:pPr>
              <a:lnSpc>
                <a:spcPct val="110000"/>
              </a:lnSpc>
            </a:pPr>
            <a:r>
              <a:rPr lang="en-US" altLang="ko-KR" sz="3000" b="1"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Pigmentation </a:t>
            </a:r>
            <a:r>
              <a:rPr lang="en-US" altLang="ko-KR" sz="3000" b="1"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rPr>
              <a:t>and Laser toning</a:t>
            </a:r>
            <a:endParaRPr lang="ko-KR" altLang="en-US" sz="3000" b="1"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reflection blurRad="6350" stA="20000" endPos="35000" dir="5400000" sy="-100000" algn="bl" rotWithShape="0"/>
              </a:effectLst>
              <a:latin typeface="+mj-lt"/>
              <a:ea typeface="+mj-ea"/>
            </a:endParaRPr>
          </a:p>
        </p:txBody>
      </p:sp>
      <p:pic>
        <p:nvPicPr>
          <p:cNvPr id="8" name="그림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4881" y="238545"/>
            <a:ext cx="1292105" cy="366150"/>
          </a:xfrm>
          <a:prstGeom prst="rect">
            <a:avLst/>
          </a:prstGeom>
        </p:spPr>
      </p:pic>
      <p:sp>
        <p:nvSpPr>
          <p:cNvPr id="9" name="TextBox 8"/>
          <p:cNvSpPr txBox="1"/>
          <p:nvPr/>
        </p:nvSpPr>
        <p:spPr>
          <a:xfrm>
            <a:off x="7410103" y="6415832"/>
            <a:ext cx="1620380" cy="184666"/>
          </a:xfrm>
          <a:prstGeom prst="rect">
            <a:avLst/>
          </a:prstGeom>
          <a:noFill/>
        </p:spPr>
        <p:txBody>
          <a:bodyPr wrap="none" lIns="0" tIns="0" rIns="0" bIns="0" rtlCol="0">
            <a:spAutoFit/>
          </a:bodyPr>
          <a:lstStyle/>
          <a:p>
            <a:r>
              <a:rPr lang="en-US" altLang="ko-KR" sz="12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www.bisonmedical.com</a:t>
            </a:r>
            <a:endParaRPr lang="ko-KR" altLang="en-US" sz="1200" dirty="0">
              <a:ln w="17780" cmpd="sng">
                <a:noFill/>
                <a:prstDash val="solid"/>
                <a:miter lim="800000"/>
              </a:ln>
            </a:endParaRPr>
          </a:p>
        </p:txBody>
      </p:sp>
    </p:spTree>
    <p:extLst>
      <p:ext uri="{BB962C8B-B14F-4D97-AF65-F5344CB8AC3E}">
        <p14:creationId xmlns:p14="http://schemas.microsoft.com/office/powerpoint/2010/main" val="818768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908720"/>
            <a:ext cx="3164649" cy="461665"/>
          </a:xfrm>
          <a:prstGeom prst="rect">
            <a:avLst/>
          </a:prstGeom>
          <a:noFill/>
        </p:spPr>
        <p:txBody>
          <a:bodyPr wrap="none" rtlCol="0">
            <a:spAutoFit/>
          </a:bodyPr>
          <a:lstStyle/>
          <a:p>
            <a:r>
              <a:rPr lang="en-US" altLang="ko-KR" sz="2400" b="1" dirty="0"/>
              <a:t>5</a:t>
            </a:r>
            <a:r>
              <a:rPr lang="en-US" altLang="ko-KR" sz="2400" b="1" dirty="0" smtClean="0"/>
              <a:t>. 532 </a:t>
            </a:r>
            <a:r>
              <a:rPr lang="en-US" altLang="ko-KR" sz="2400" b="1" dirty="0"/>
              <a:t>Fractional HP</a:t>
            </a:r>
          </a:p>
        </p:txBody>
      </p:sp>
      <p:sp>
        <p:nvSpPr>
          <p:cNvPr id="8" name="TextBox 7"/>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pic>
        <p:nvPicPr>
          <p:cNvPr id="2050" name="Picture 2" descr="C:\Users\Administrator\Documents\네이트온 받은 파일\피부단면 일러스트-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16832"/>
            <a:ext cx="7452524" cy="356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314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1560" y="908720"/>
            <a:ext cx="4674678" cy="461665"/>
          </a:xfrm>
          <a:prstGeom prst="rect">
            <a:avLst/>
          </a:prstGeom>
          <a:noFill/>
        </p:spPr>
        <p:txBody>
          <a:bodyPr wrap="none" rtlCol="0">
            <a:spAutoFit/>
          </a:bodyPr>
          <a:lstStyle/>
          <a:p>
            <a:r>
              <a:rPr lang="en-US" altLang="ko-KR" sz="2400" b="1" dirty="0"/>
              <a:t>5. Zoom HP and Fractional HP</a:t>
            </a:r>
          </a:p>
        </p:txBody>
      </p:sp>
      <p:sp>
        <p:nvSpPr>
          <p:cNvPr id="39" name="TextBox 38"/>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
        <p:nvSpPr>
          <p:cNvPr id="59" name="모서리가 둥근 직사각형 58"/>
          <p:cNvSpPr/>
          <p:nvPr/>
        </p:nvSpPr>
        <p:spPr>
          <a:xfrm>
            <a:off x="621102" y="1515394"/>
            <a:ext cx="7901796" cy="656306"/>
          </a:xfrm>
          <a:prstGeom prst="roundRect">
            <a:avLst>
              <a:gd name="adj" fmla="val 2866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ko-KR" altLang="en-US" sz="1400">
              <a:latin typeface="+mn-ea"/>
            </a:endParaRPr>
          </a:p>
        </p:txBody>
      </p:sp>
      <p:pic>
        <p:nvPicPr>
          <p:cNvPr id="64" name="Picture 2" descr="C:\Users\Administrator\Desktop\ZoomH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719" y="1571186"/>
            <a:ext cx="581025" cy="561975"/>
          </a:xfrm>
          <a:prstGeom prst="rect">
            <a:avLst/>
          </a:prstGeom>
          <a:noFill/>
          <a:extLst>
            <a:ext uri="{909E8E84-426E-40DD-AFC4-6F175D3DCCD1}">
              <a14:hiddenFill xmlns:a14="http://schemas.microsoft.com/office/drawing/2010/main">
                <a:solidFill>
                  <a:srgbClr val="FFFFFF"/>
                </a:solidFill>
              </a14:hiddenFill>
            </a:ext>
          </a:extLst>
        </p:spPr>
      </p:pic>
      <p:sp>
        <p:nvSpPr>
          <p:cNvPr id="68" name="직사각형 67"/>
          <p:cNvSpPr/>
          <p:nvPr/>
        </p:nvSpPr>
        <p:spPr>
          <a:xfrm>
            <a:off x="843312" y="1658881"/>
            <a:ext cx="3028393" cy="369332"/>
          </a:xfrm>
          <a:prstGeom prst="rect">
            <a:avLst/>
          </a:prstGeom>
        </p:spPr>
        <p:txBody>
          <a:bodyPr wrap="none">
            <a:spAutoFit/>
          </a:bodyPr>
          <a:lstStyle/>
          <a:p>
            <a:r>
              <a:rPr lang="en-US" altLang="ko-KR" dirty="0" smtClean="0"/>
              <a:t>· Zoom </a:t>
            </a:r>
            <a:r>
              <a:rPr lang="en-US" altLang="ko-KR" dirty="0" err="1"/>
              <a:t>Handpiece</a:t>
            </a:r>
            <a:r>
              <a:rPr lang="en-US" altLang="ko-KR" dirty="0"/>
              <a:t> </a:t>
            </a:r>
            <a:r>
              <a:rPr lang="en-US" altLang="ko-KR" dirty="0" smtClean="0"/>
              <a:t> 10 </a:t>
            </a:r>
            <a:r>
              <a:rPr lang="en-US" altLang="ko-KR" dirty="0"/>
              <a:t>mm</a:t>
            </a:r>
            <a:endParaRPr lang="ko-KR" altLang="en-US" dirty="0"/>
          </a:p>
        </p:txBody>
      </p:sp>
      <p:cxnSp>
        <p:nvCxnSpPr>
          <p:cNvPr id="72" name="직선 연결선 71"/>
          <p:cNvCxnSpPr>
            <a:stCxn id="68" idx="3"/>
          </p:cNvCxnSpPr>
          <p:nvPr/>
        </p:nvCxnSpPr>
        <p:spPr>
          <a:xfrm>
            <a:off x="3871705" y="1843547"/>
            <a:ext cx="3747584" cy="0"/>
          </a:xfrm>
          <a:prstGeom prst="line">
            <a:avLst/>
          </a:prstGeom>
          <a:ln w="15875" cap="rnd">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모서리가 둥근 직사각형 59"/>
          <p:cNvSpPr/>
          <p:nvPr/>
        </p:nvSpPr>
        <p:spPr>
          <a:xfrm>
            <a:off x="621102" y="2272465"/>
            <a:ext cx="7901796" cy="656306"/>
          </a:xfrm>
          <a:prstGeom prst="roundRect">
            <a:avLst>
              <a:gd name="adj" fmla="val 2866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ko-KR" altLang="en-US" sz="1400">
              <a:latin typeface="+mn-ea"/>
            </a:endParaRPr>
          </a:p>
        </p:txBody>
      </p:sp>
      <p:pic>
        <p:nvPicPr>
          <p:cNvPr id="65" name="Picture 3" descr="C:\Users\Administrator\Desktop\FR 1064 HP.png"/>
          <p:cNvPicPr>
            <a:picLocks noChangeAspect="1" noChangeArrowheads="1"/>
          </p:cNvPicPr>
          <p:nvPr/>
        </p:nvPicPr>
        <p:blipFill rotWithShape="1">
          <a:blip r:embed="rId4">
            <a:extLst>
              <a:ext uri="{28A0092B-C50C-407E-A947-70E740481C1C}">
                <a14:useLocalDpi xmlns:a14="http://schemas.microsoft.com/office/drawing/2010/main" val="0"/>
              </a:ext>
            </a:extLst>
          </a:blip>
          <a:srcRect l="8295" t="18923" r="11754" b="19118"/>
          <a:stretch/>
        </p:blipFill>
        <p:spPr bwMode="auto">
          <a:xfrm>
            <a:off x="7711801" y="2420618"/>
            <a:ext cx="396000" cy="360000"/>
          </a:xfrm>
          <a:prstGeom prst="rect">
            <a:avLst/>
          </a:prstGeom>
          <a:noFill/>
          <a:extLst>
            <a:ext uri="{909E8E84-426E-40DD-AFC4-6F175D3DCCD1}">
              <a14:hiddenFill xmlns:a14="http://schemas.microsoft.com/office/drawing/2010/main">
                <a:solidFill>
                  <a:srgbClr val="FFFFFF"/>
                </a:solidFill>
              </a14:hiddenFill>
            </a:ext>
          </a:extLst>
        </p:spPr>
      </p:pic>
      <p:sp>
        <p:nvSpPr>
          <p:cNvPr id="69" name="직사각형 68"/>
          <p:cNvSpPr/>
          <p:nvPr/>
        </p:nvSpPr>
        <p:spPr>
          <a:xfrm>
            <a:off x="843312" y="2415952"/>
            <a:ext cx="4742004" cy="369332"/>
          </a:xfrm>
          <a:prstGeom prst="rect">
            <a:avLst/>
          </a:prstGeom>
        </p:spPr>
        <p:txBody>
          <a:bodyPr wrap="none">
            <a:spAutoFit/>
          </a:bodyPr>
          <a:lstStyle/>
          <a:p>
            <a:r>
              <a:rPr lang="en-US" altLang="ko-KR" dirty="0"/>
              <a:t>· </a:t>
            </a:r>
            <a:r>
              <a:rPr lang="en-US" altLang="ko-KR" dirty="0" smtClean="0"/>
              <a:t>Fractional </a:t>
            </a:r>
            <a:r>
              <a:rPr lang="en-US" altLang="ko-KR" dirty="0" err="1"/>
              <a:t>Handpiece</a:t>
            </a:r>
            <a:r>
              <a:rPr lang="en-US" altLang="ko-KR" dirty="0"/>
              <a:t> </a:t>
            </a:r>
            <a:r>
              <a:rPr lang="en-US" altLang="ko-KR" dirty="0" smtClean="0"/>
              <a:t> 6 </a:t>
            </a:r>
            <a:r>
              <a:rPr lang="en-US" altLang="ko-KR" dirty="0"/>
              <a:t>x 6 </a:t>
            </a:r>
            <a:r>
              <a:rPr lang="en-US" altLang="ko-KR" dirty="0" smtClean="0"/>
              <a:t>mm / 81 </a:t>
            </a:r>
            <a:r>
              <a:rPr lang="en-US" altLang="ko-KR" dirty="0"/>
              <a:t>dots</a:t>
            </a:r>
            <a:endParaRPr lang="ko-KR" altLang="en-US" dirty="0"/>
          </a:p>
        </p:txBody>
      </p:sp>
      <p:cxnSp>
        <p:nvCxnSpPr>
          <p:cNvPr id="73" name="직선 연결선 72"/>
          <p:cNvCxnSpPr>
            <a:stCxn id="69" idx="3"/>
          </p:cNvCxnSpPr>
          <p:nvPr/>
        </p:nvCxnSpPr>
        <p:spPr>
          <a:xfrm>
            <a:off x="5585316" y="2600618"/>
            <a:ext cx="2126485" cy="0"/>
          </a:xfrm>
          <a:prstGeom prst="line">
            <a:avLst/>
          </a:prstGeom>
          <a:ln w="15875" cap="rnd">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모서리가 둥근 직사각형 61"/>
          <p:cNvSpPr/>
          <p:nvPr/>
        </p:nvSpPr>
        <p:spPr>
          <a:xfrm>
            <a:off x="621102" y="3029536"/>
            <a:ext cx="7901796" cy="1504950"/>
          </a:xfrm>
          <a:prstGeom prst="roundRect">
            <a:avLst>
              <a:gd name="adj" fmla="val 1742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ko-KR" altLang="en-US" sz="1400">
              <a:latin typeface="+mn-ea"/>
            </a:endParaRPr>
          </a:p>
        </p:txBody>
      </p:sp>
      <p:pic>
        <p:nvPicPr>
          <p:cNvPr id="66" name="Picture 4" descr="C:\Users\Administrator\Desktop\Tophat mode 2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0766" y="3159020"/>
            <a:ext cx="1977978" cy="1245982"/>
          </a:xfrm>
          <a:prstGeom prst="rect">
            <a:avLst/>
          </a:prstGeom>
          <a:noFill/>
          <a:extLst>
            <a:ext uri="{909E8E84-426E-40DD-AFC4-6F175D3DCCD1}">
              <a14:hiddenFill xmlns:a14="http://schemas.microsoft.com/office/drawing/2010/main">
                <a:solidFill>
                  <a:srgbClr val="FFFFFF"/>
                </a:solidFill>
              </a14:hiddenFill>
            </a:ext>
          </a:extLst>
        </p:spPr>
      </p:pic>
      <p:sp>
        <p:nvSpPr>
          <p:cNvPr id="70" name="직사각형 69"/>
          <p:cNvSpPr/>
          <p:nvPr/>
        </p:nvSpPr>
        <p:spPr>
          <a:xfrm>
            <a:off x="843312" y="3597345"/>
            <a:ext cx="3933384" cy="369332"/>
          </a:xfrm>
          <a:prstGeom prst="rect">
            <a:avLst/>
          </a:prstGeom>
        </p:spPr>
        <p:txBody>
          <a:bodyPr wrap="square">
            <a:spAutoFit/>
          </a:bodyPr>
          <a:lstStyle/>
          <a:p>
            <a:r>
              <a:rPr lang="en-US" altLang="ko-KR" dirty="0"/>
              <a:t>· </a:t>
            </a:r>
            <a:r>
              <a:rPr lang="en-US" altLang="ko-KR" dirty="0" err="1"/>
              <a:t>Tophat</a:t>
            </a:r>
            <a:r>
              <a:rPr lang="en-US" altLang="ko-KR" dirty="0"/>
              <a:t> Mode 2D Beam Profiler</a:t>
            </a:r>
            <a:endParaRPr lang="ko-KR" altLang="en-US" dirty="0"/>
          </a:p>
        </p:txBody>
      </p:sp>
      <p:cxnSp>
        <p:nvCxnSpPr>
          <p:cNvPr id="74" name="직선 연결선 73"/>
          <p:cNvCxnSpPr>
            <a:endCxn id="66" idx="1"/>
          </p:cNvCxnSpPr>
          <p:nvPr/>
        </p:nvCxnSpPr>
        <p:spPr>
          <a:xfrm>
            <a:off x="4355976" y="3782011"/>
            <a:ext cx="1894790" cy="0"/>
          </a:xfrm>
          <a:prstGeom prst="line">
            <a:avLst/>
          </a:prstGeom>
          <a:ln w="15875" cap="rnd">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모서리가 둥근 직사각형 60"/>
          <p:cNvSpPr/>
          <p:nvPr/>
        </p:nvSpPr>
        <p:spPr>
          <a:xfrm>
            <a:off x="621102" y="4635252"/>
            <a:ext cx="7901796" cy="1479798"/>
          </a:xfrm>
          <a:prstGeom prst="roundRect">
            <a:avLst>
              <a:gd name="adj" fmla="val 1742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ko-KR" altLang="en-US" sz="1400">
              <a:latin typeface="+mn-ea"/>
            </a:endParaRPr>
          </a:p>
        </p:txBody>
      </p:sp>
      <p:pic>
        <p:nvPicPr>
          <p:cNvPr id="67" name="Picture 5" descr="C:\Users\Administrator\Desktop\Tophat 3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2810" y="4735757"/>
            <a:ext cx="2305934" cy="1278788"/>
          </a:xfrm>
          <a:prstGeom prst="rect">
            <a:avLst/>
          </a:prstGeom>
          <a:noFill/>
          <a:extLst>
            <a:ext uri="{909E8E84-426E-40DD-AFC4-6F175D3DCCD1}">
              <a14:hiddenFill xmlns:a14="http://schemas.microsoft.com/office/drawing/2010/main">
                <a:solidFill>
                  <a:srgbClr val="FFFFFF"/>
                </a:solidFill>
              </a14:hiddenFill>
            </a:ext>
          </a:extLst>
        </p:spPr>
      </p:pic>
      <p:sp>
        <p:nvSpPr>
          <p:cNvPr id="71" name="직사각형 70"/>
          <p:cNvSpPr/>
          <p:nvPr/>
        </p:nvSpPr>
        <p:spPr>
          <a:xfrm>
            <a:off x="843312" y="5190485"/>
            <a:ext cx="3933384" cy="369332"/>
          </a:xfrm>
          <a:prstGeom prst="rect">
            <a:avLst/>
          </a:prstGeom>
        </p:spPr>
        <p:txBody>
          <a:bodyPr wrap="square">
            <a:spAutoFit/>
          </a:bodyPr>
          <a:lstStyle/>
          <a:p>
            <a:r>
              <a:rPr lang="en-US" altLang="ko-KR" dirty="0"/>
              <a:t>· </a:t>
            </a:r>
            <a:r>
              <a:rPr lang="en-US" altLang="ko-KR" dirty="0" err="1"/>
              <a:t>Tophat</a:t>
            </a:r>
            <a:r>
              <a:rPr lang="en-US" altLang="ko-KR" dirty="0"/>
              <a:t> Mode 3D Beam Profiler</a:t>
            </a:r>
            <a:endParaRPr lang="ko-KR" altLang="en-US" dirty="0"/>
          </a:p>
        </p:txBody>
      </p:sp>
      <p:cxnSp>
        <p:nvCxnSpPr>
          <p:cNvPr id="75" name="직선 연결선 74"/>
          <p:cNvCxnSpPr/>
          <p:nvPr/>
        </p:nvCxnSpPr>
        <p:spPr>
          <a:xfrm>
            <a:off x="4355976" y="5375151"/>
            <a:ext cx="1566834" cy="0"/>
          </a:xfrm>
          <a:prstGeom prst="line">
            <a:avLst/>
          </a:prstGeom>
          <a:ln w="15875" cap="rnd">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252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a:xfrm>
            <a:off x="621102" y="1628800"/>
            <a:ext cx="7901796" cy="2471606"/>
          </a:xfrm>
          <a:prstGeom prst="roundRect">
            <a:avLst>
              <a:gd name="adj" fmla="val 9434"/>
            </a:avLst>
          </a:prstGeom>
          <a:solidFill>
            <a:schemeClr val="bg1"/>
          </a:solidFill>
          <a:ln w="444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621102" y="4364966"/>
            <a:ext cx="7901796" cy="1415510"/>
          </a:xfrm>
          <a:prstGeom prst="roundRect">
            <a:avLst>
              <a:gd name="adj" fmla="val 16617"/>
            </a:avLst>
          </a:prstGeom>
          <a:solidFill>
            <a:schemeClr val="bg1"/>
          </a:solidFill>
          <a:ln w="444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C:\Users\Administrator\Documents\네이트온 받은 파일\LUCID Q-PTP-03.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416" y="1745987"/>
            <a:ext cx="4102608" cy="2237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직사각형 5"/>
          <p:cNvSpPr/>
          <p:nvPr/>
        </p:nvSpPr>
        <p:spPr>
          <a:xfrm>
            <a:off x="4797694" y="2125939"/>
            <a:ext cx="3591774" cy="1323439"/>
          </a:xfrm>
          <a:prstGeom prst="rect">
            <a:avLst/>
          </a:prstGeom>
        </p:spPr>
        <p:txBody>
          <a:bodyPr wrap="square">
            <a:spAutoFit/>
          </a:bodyPr>
          <a:lstStyle/>
          <a:p>
            <a:pPr algn="just"/>
            <a:r>
              <a:rPr lang="en-US" altLang="ko-KR" sz="1600" dirty="0"/>
              <a:t>To </a:t>
            </a:r>
            <a:r>
              <a:rPr lang="en-US" altLang="ko-KR" sz="1600" dirty="0" smtClean="0"/>
              <a:t>reduce hypopigmentation and hyperpigmentation caused by high energy laser for Dermal melanocytic lesions and Epidermal melanocytic lesions.</a:t>
            </a:r>
            <a:endParaRPr lang="ko-KR" altLang="en-US" sz="1600" dirty="0"/>
          </a:p>
        </p:txBody>
      </p:sp>
      <p:sp>
        <p:nvSpPr>
          <p:cNvPr id="10" name="TextBox 9"/>
          <p:cNvSpPr txBox="1"/>
          <p:nvPr/>
        </p:nvSpPr>
        <p:spPr>
          <a:xfrm>
            <a:off x="611560" y="908720"/>
            <a:ext cx="4099905" cy="461665"/>
          </a:xfrm>
          <a:prstGeom prst="rect">
            <a:avLst/>
          </a:prstGeom>
          <a:noFill/>
        </p:spPr>
        <p:txBody>
          <a:bodyPr wrap="none" rtlCol="0">
            <a:spAutoFit/>
          </a:bodyPr>
          <a:lstStyle/>
          <a:p>
            <a:r>
              <a:rPr lang="en-US" altLang="ko-KR" sz="2400" b="1" dirty="0"/>
              <a:t>6. </a:t>
            </a:r>
            <a:r>
              <a:rPr lang="en-US" altLang="ko-KR" sz="2400" b="1" dirty="0" err="1"/>
              <a:t>Photoacustic</a:t>
            </a:r>
            <a:r>
              <a:rPr lang="en-US" altLang="ko-KR" sz="2400" b="1" dirty="0"/>
              <a:t> Twin Pulse</a:t>
            </a:r>
          </a:p>
        </p:txBody>
      </p:sp>
      <p:sp>
        <p:nvSpPr>
          <p:cNvPr id="11" name="TextBox 10"/>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pic>
        <p:nvPicPr>
          <p:cNvPr id="2051" name="Picture 3" descr="C:\Users\Administrator\Documents\네이트온 받은 파일\LUCID Q-PTP-0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607" y="4483025"/>
            <a:ext cx="3795744" cy="11793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직사각형 3"/>
          <p:cNvSpPr/>
          <p:nvPr/>
        </p:nvSpPr>
        <p:spPr>
          <a:xfrm>
            <a:off x="4801680" y="4780334"/>
            <a:ext cx="3587788" cy="584775"/>
          </a:xfrm>
          <a:prstGeom prst="rect">
            <a:avLst/>
          </a:prstGeom>
        </p:spPr>
        <p:txBody>
          <a:bodyPr wrap="square">
            <a:spAutoFit/>
          </a:bodyPr>
          <a:lstStyle/>
          <a:p>
            <a:pPr algn="just"/>
            <a:r>
              <a:rPr lang="en-US" altLang="ko-KR" sz="1600" dirty="0" smtClean="0"/>
              <a:t>PTP(</a:t>
            </a:r>
            <a:r>
              <a:rPr lang="en-US" altLang="ko-KR" sz="1600" dirty="0" err="1" smtClean="0"/>
              <a:t>Photoacustic</a:t>
            </a:r>
            <a:r>
              <a:rPr lang="en-US" altLang="ko-KR" sz="1600" dirty="0" smtClean="0"/>
              <a:t> </a:t>
            </a:r>
            <a:r>
              <a:rPr lang="en-US" altLang="ko-KR" sz="1600" dirty="0"/>
              <a:t>Twin </a:t>
            </a:r>
            <a:r>
              <a:rPr lang="en-US" altLang="ko-KR" sz="1600" dirty="0" smtClean="0"/>
              <a:t>Pulse)mode </a:t>
            </a:r>
            <a:r>
              <a:rPr lang="en-US" altLang="ko-KR" sz="1600" dirty="0"/>
              <a:t>is </a:t>
            </a:r>
            <a:r>
              <a:rPr lang="en-US" altLang="ko-KR" sz="1600" dirty="0" smtClean="0"/>
              <a:t>able </a:t>
            </a:r>
            <a:r>
              <a:rPr lang="en-US" altLang="ko-KR" sz="1600" dirty="0"/>
              <a:t>to provide less </a:t>
            </a:r>
            <a:r>
              <a:rPr lang="en-US" altLang="ko-KR" sz="1600" dirty="0" smtClean="0"/>
              <a:t>pain</a:t>
            </a:r>
            <a:endParaRPr lang="ko-KR" altLang="en-US" sz="1600" dirty="0"/>
          </a:p>
        </p:txBody>
      </p:sp>
    </p:spTree>
    <p:extLst>
      <p:ext uri="{BB962C8B-B14F-4D97-AF65-F5344CB8AC3E}">
        <p14:creationId xmlns:p14="http://schemas.microsoft.com/office/powerpoint/2010/main" val="1618367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406" y="107921"/>
            <a:ext cx="7817781"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 Benefits of Q switched </a:t>
            </a:r>
            <a:r>
              <a:rPr lang="en-US" altLang="ko-KR" sz="3200" b="1" dirty="0" err="1">
                <a:solidFill>
                  <a:schemeClr val="bg1"/>
                </a:solidFill>
                <a:effectLst>
                  <a:outerShdw blurRad="50800" dist="38100" dir="2700000" algn="tl" rotWithShape="0">
                    <a:prstClr val="black">
                      <a:alpha val="40000"/>
                    </a:prstClr>
                  </a:outerShdw>
                </a:effectLst>
              </a:rPr>
              <a:t>Nd:YAG</a:t>
            </a:r>
            <a:r>
              <a:rPr lang="en-US" altLang="ko-KR" sz="3200" b="1" dirty="0">
                <a:solidFill>
                  <a:schemeClr val="bg1"/>
                </a:solidFill>
                <a:effectLst>
                  <a:outerShdw blurRad="50800" dist="38100" dir="2700000" algn="tl" rotWithShape="0">
                    <a:prstClr val="black">
                      <a:alpha val="40000"/>
                    </a:prstClr>
                  </a:outerShdw>
                </a:effectLst>
              </a:rPr>
              <a:t> laser</a:t>
            </a:r>
          </a:p>
        </p:txBody>
      </p:sp>
      <p:sp>
        <p:nvSpPr>
          <p:cNvPr id="5" name="직사각형 4"/>
          <p:cNvSpPr/>
          <p:nvPr/>
        </p:nvSpPr>
        <p:spPr>
          <a:xfrm>
            <a:off x="611560" y="1019557"/>
            <a:ext cx="7920880" cy="3749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just">
              <a:lnSpc>
                <a:spcPct val="120000"/>
              </a:lnSpc>
            </a:pP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Recent years have witnessed an increase in the laser soft feel procedure that peels the stratum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corneum</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by using the </a:t>
            </a:r>
            <a:r>
              <a:rPr lang="en-US" altLang="ko-KR" sz="20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Q </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switched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Nd:YAG</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laser on the face covered with topical carbon cream. </a:t>
            </a:r>
            <a:r>
              <a:rPr lang="en-US" altLang="ko-KR" sz="20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Q </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switched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Nd:YAG</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laser is widely used as necessary element amidst the heightened interest in laser toning that treats pigmented lesions and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Melasma</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using the wide spot size with relatively low energy. Currently, there are three types of laser based on Q switched method. Although the ruby alexandrite laser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Nd:YAG</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is available, the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Nd:YAG</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is considered to be the cheapest and incurs less maintenance cost. </a:t>
            </a:r>
          </a:p>
        </p:txBody>
      </p:sp>
    </p:spTree>
    <p:extLst>
      <p:ext uri="{BB962C8B-B14F-4D97-AF65-F5344CB8AC3E}">
        <p14:creationId xmlns:p14="http://schemas.microsoft.com/office/powerpoint/2010/main" val="3260965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9" name="직사각형 8"/>
          <p:cNvSpPr/>
          <p:nvPr/>
        </p:nvSpPr>
        <p:spPr>
          <a:xfrm>
            <a:off x="971600" y="1523714"/>
            <a:ext cx="1835118" cy="609398"/>
          </a:xfrm>
          <a:prstGeom prst="rect">
            <a:avLst/>
          </a:prstGeom>
        </p:spPr>
        <p:txBody>
          <a:bodyPr wrap="none" lIns="0" rIns="0">
            <a:spAutoFit/>
          </a:bodyPr>
          <a:lstStyle/>
          <a:p>
            <a:pPr marL="742950" lvl="1" indent="-342900">
              <a:lnSpc>
                <a:spcPct val="120000"/>
              </a:lnSpc>
              <a:buAutoNum type="arabicParenR"/>
            </a:pPr>
            <a:r>
              <a:rPr lang="en-US"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Nevus </a:t>
            </a:r>
            <a:r>
              <a:rPr lang="en-US"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of </a:t>
            </a:r>
            <a:r>
              <a:rPr lang="en-US"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Ota</a:t>
            </a:r>
          </a:p>
          <a:p>
            <a:pPr marL="742950" lvl="1" indent="-342900">
              <a:lnSpc>
                <a:spcPct val="120000"/>
              </a:lnSpc>
              <a:buAutoNum type="arabicParenR"/>
            </a:pPr>
            <a:r>
              <a:rPr lang="en-US"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Tattoo </a:t>
            </a:r>
            <a:endParaRPr lang="en-US"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p:txBody>
      </p:sp>
      <p:sp>
        <p:nvSpPr>
          <p:cNvPr id="5" name="직사각형 4"/>
          <p:cNvSpPr/>
          <p:nvPr/>
        </p:nvSpPr>
        <p:spPr>
          <a:xfrm>
            <a:off x="971600" y="1055736"/>
            <a:ext cx="3962413" cy="411257"/>
          </a:xfrm>
          <a:prstGeom prst="rect">
            <a:avLst/>
          </a:prstGeom>
          <a:solidFill>
            <a:schemeClr val="tx1">
              <a:lumMod val="65000"/>
              <a:lumOff val="35000"/>
            </a:schemeClr>
          </a:solidFill>
        </p:spPr>
        <p:txBody>
          <a:bodyPr wrap="none" lIns="72000" tIns="36000" rIns="72000" bIns="36000" anchor="ctr" anchorCtr="1">
            <a:spAutoFit/>
          </a:bodyPr>
          <a:lstStyle/>
          <a:p>
            <a:r>
              <a:rPr lang="en-US" altLang="ko-KR" sz="2200" dirty="0" smtClean="0">
                <a:ln w="1270">
                  <a:solidFill>
                    <a:schemeClr val="bg1">
                      <a:alpha val="50000"/>
                    </a:schemeClr>
                  </a:solidFill>
                </a:ln>
                <a:solidFill>
                  <a:schemeClr val="bg1"/>
                </a:solidFill>
                <a:effectLst>
                  <a:outerShdw blurRad="50800" dist="38100" dir="2700000" algn="tl" rotWithShape="0">
                    <a:prstClr val="black">
                      <a:alpha val="40000"/>
                    </a:prstClr>
                  </a:outerShdw>
                </a:effectLst>
              </a:rPr>
              <a:t>1. </a:t>
            </a:r>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Dermal melanocytic lesions</a:t>
            </a:r>
          </a:p>
        </p:txBody>
      </p:sp>
      <p:sp>
        <p:nvSpPr>
          <p:cNvPr id="10" name="직사각형 9"/>
          <p:cNvSpPr/>
          <p:nvPr/>
        </p:nvSpPr>
        <p:spPr>
          <a:xfrm>
            <a:off x="971600" y="2749732"/>
            <a:ext cx="1351455" cy="350865"/>
          </a:xfrm>
          <a:prstGeom prst="rect">
            <a:avLst/>
          </a:prstGeom>
        </p:spPr>
        <p:txBody>
          <a:bodyPr wrap="none" lIns="0" rIns="0">
            <a:spAutoFit/>
          </a:bodyPr>
          <a:lstStyle/>
          <a:p>
            <a:pPr marL="742950" lvl="1" indent="-342900">
              <a:lnSpc>
                <a:spcPct val="120000"/>
              </a:lnSpc>
              <a:buAutoNum type="arabicParenR"/>
            </a:pPr>
            <a:r>
              <a:rPr lang="en-US"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Freckle</a:t>
            </a:r>
          </a:p>
        </p:txBody>
      </p:sp>
      <p:sp>
        <p:nvSpPr>
          <p:cNvPr id="6" name="직사각형 5"/>
          <p:cNvSpPr/>
          <p:nvPr/>
        </p:nvSpPr>
        <p:spPr>
          <a:xfrm>
            <a:off x="971600" y="2276872"/>
            <a:ext cx="4315074" cy="411257"/>
          </a:xfrm>
          <a:prstGeom prst="rect">
            <a:avLst/>
          </a:prstGeom>
          <a:solidFill>
            <a:schemeClr val="tx1">
              <a:lumMod val="65000"/>
              <a:lumOff val="35000"/>
            </a:schemeClr>
          </a:solidFill>
        </p:spPr>
        <p:txBody>
          <a:bodyPr wrap="none" lIns="72000" tIns="36000" rIns="72000" bIns="36000" anchor="ctr" anchorCtr="1">
            <a:spAutoFit/>
          </a:bodyPr>
          <a:lstStyle/>
          <a:p>
            <a:r>
              <a:rPr lang="en-US" altLang="ko-KR" sz="2200" dirty="0" smtClean="0">
                <a:ln w="1270">
                  <a:solidFill>
                    <a:schemeClr val="bg1">
                      <a:alpha val="50000"/>
                    </a:schemeClr>
                  </a:solidFill>
                </a:ln>
                <a:solidFill>
                  <a:schemeClr val="bg1"/>
                </a:solidFill>
                <a:effectLst>
                  <a:outerShdw blurRad="50800" dist="38100" dir="2700000" algn="tl" rotWithShape="0">
                    <a:prstClr val="black">
                      <a:alpha val="40000"/>
                    </a:prstClr>
                  </a:outerShdw>
                </a:effectLst>
              </a:rPr>
              <a:t>2. </a:t>
            </a:r>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Epidermal melanocytic lesions</a:t>
            </a:r>
          </a:p>
        </p:txBody>
      </p:sp>
      <p:sp>
        <p:nvSpPr>
          <p:cNvPr id="11" name="직사각형 10"/>
          <p:cNvSpPr/>
          <p:nvPr/>
        </p:nvSpPr>
        <p:spPr>
          <a:xfrm>
            <a:off x="971600" y="3804838"/>
            <a:ext cx="4485330" cy="609398"/>
          </a:xfrm>
          <a:prstGeom prst="rect">
            <a:avLst/>
          </a:prstGeom>
        </p:spPr>
        <p:txBody>
          <a:bodyPr wrap="none" lIns="0" rIns="0">
            <a:spAutoFit/>
          </a:bodyPr>
          <a:lstStyle/>
          <a:p>
            <a:pPr marL="742950" lvl="1" indent="-342900">
              <a:lnSpc>
                <a:spcPct val="120000"/>
              </a:lnSpc>
              <a:buAutoNum type="arabicParenR"/>
            </a:pPr>
            <a:r>
              <a:rPr lang="fr-FR"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LARGE </a:t>
            </a:r>
            <a:r>
              <a:rPr lang="fr-FR"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PORE+PIGMENTATION+CARBON </a:t>
            </a:r>
            <a:r>
              <a:rPr lang="fr-FR"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PEEL</a:t>
            </a:r>
          </a:p>
          <a:p>
            <a:pPr marL="742950" lvl="1" indent="-342900">
              <a:lnSpc>
                <a:spcPct val="120000"/>
              </a:lnSpc>
              <a:buAutoNum type="arabicParenR"/>
            </a:pPr>
            <a:r>
              <a:rPr lang="fr-FR"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CARBON </a:t>
            </a:r>
            <a:r>
              <a:rPr lang="fr-FR"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PEEL + ACNE </a:t>
            </a:r>
            <a:r>
              <a:rPr lang="fr-FR"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ROSACEA</a:t>
            </a:r>
          </a:p>
        </p:txBody>
      </p:sp>
      <p:sp>
        <p:nvSpPr>
          <p:cNvPr id="7" name="직사각형 6"/>
          <p:cNvSpPr/>
          <p:nvPr/>
        </p:nvSpPr>
        <p:spPr>
          <a:xfrm>
            <a:off x="971600" y="3332877"/>
            <a:ext cx="7811095" cy="411257"/>
          </a:xfrm>
          <a:prstGeom prst="rect">
            <a:avLst/>
          </a:prstGeom>
          <a:solidFill>
            <a:schemeClr val="tx1">
              <a:lumMod val="65000"/>
              <a:lumOff val="35000"/>
            </a:schemeClr>
          </a:solidFill>
        </p:spPr>
        <p:txBody>
          <a:bodyPr wrap="none" lIns="72000" tIns="36000" rIns="72000" bIns="36000" anchor="ctr" anchorCtr="1">
            <a:spAutoFit/>
          </a:bodyPr>
          <a:lstStyle/>
          <a:p>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3. Combination </a:t>
            </a:r>
            <a:r>
              <a:rPr lang="en-US" altLang="ko-KR" sz="2200" dirty="0" smtClean="0">
                <a:ln w="1270">
                  <a:solidFill>
                    <a:schemeClr val="bg1">
                      <a:alpha val="50000"/>
                    </a:schemeClr>
                  </a:solidFill>
                </a:ln>
                <a:solidFill>
                  <a:schemeClr val="bg1"/>
                </a:solidFill>
                <a:effectLst>
                  <a:outerShdw blurRad="50800" dist="38100" dir="2700000" algn="tl" rotWithShape="0">
                    <a:prstClr val="black">
                      <a:alpha val="40000"/>
                    </a:prstClr>
                  </a:outerShdw>
                </a:effectLst>
              </a:rPr>
              <a:t>of </a:t>
            </a:r>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Quasi-Long mode </a:t>
            </a:r>
            <a:r>
              <a:rPr lang="en-US" altLang="ko-KR" sz="2200" dirty="0" smtClean="0">
                <a:ln w="1270">
                  <a:solidFill>
                    <a:schemeClr val="bg1">
                      <a:alpha val="50000"/>
                    </a:schemeClr>
                  </a:solidFill>
                </a:ln>
                <a:solidFill>
                  <a:schemeClr val="bg1"/>
                </a:solidFill>
                <a:effectLst>
                  <a:outerShdw blurRad="50800" dist="38100" dir="2700000" algn="tl" rotWithShape="0">
                    <a:prstClr val="black">
                      <a:alpha val="40000"/>
                    </a:prstClr>
                  </a:outerShdw>
                </a:effectLst>
              </a:rPr>
              <a:t>and </a:t>
            </a:r>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Q switched mode</a:t>
            </a:r>
          </a:p>
        </p:txBody>
      </p:sp>
      <p:sp>
        <p:nvSpPr>
          <p:cNvPr id="8" name="직사각형 7"/>
          <p:cNvSpPr/>
          <p:nvPr/>
        </p:nvSpPr>
        <p:spPr>
          <a:xfrm>
            <a:off x="971600" y="4692973"/>
            <a:ext cx="4616823" cy="411257"/>
          </a:xfrm>
          <a:prstGeom prst="rect">
            <a:avLst/>
          </a:prstGeom>
          <a:solidFill>
            <a:schemeClr val="tx1">
              <a:lumMod val="65000"/>
              <a:lumOff val="35000"/>
            </a:schemeClr>
          </a:solidFill>
        </p:spPr>
        <p:txBody>
          <a:bodyPr wrap="none" lIns="72000" tIns="36000" rIns="72000" bIns="36000" anchor="ctr" anchorCtr="1">
            <a:spAutoFit/>
          </a:bodyPr>
          <a:lstStyle/>
          <a:p>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4 Q-Switched </a:t>
            </a:r>
            <a:r>
              <a:rPr lang="en-US" altLang="ko-KR" sz="2200" dirty="0" err="1">
                <a:ln w="1270">
                  <a:solidFill>
                    <a:schemeClr val="bg1">
                      <a:alpha val="50000"/>
                    </a:schemeClr>
                  </a:solidFill>
                </a:ln>
                <a:solidFill>
                  <a:schemeClr val="bg1"/>
                </a:solidFill>
                <a:effectLst>
                  <a:outerShdw blurRad="50800" dist="38100" dir="2700000" algn="tl" rotWithShape="0">
                    <a:prstClr val="black">
                      <a:alpha val="40000"/>
                    </a:prstClr>
                  </a:outerShdw>
                </a:effectLst>
              </a:rPr>
              <a:t>Nd:YAG</a:t>
            </a:r>
            <a:r>
              <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rPr>
              <a:t> Laser </a:t>
            </a:r>
            <a:r>
              <a:rPr lang="en-US" altLang="ko-KR" sz="2200" dirty="0" smtClean="0">
                <a:ln w="1270">
                  <a:solidFill>
                    <a:schemeClr val="bg1">
                      <a:alpha val="50000"/>
                    </a:schemeClr>
                  </a:solidFill>
                </a:ln>
                <a:solidFill>
                  <a:schemeClr val="bg1"/>
                </a:solidFill>
                <a:effectLst>
                  <a:outerShdw blurRad="50800" dist="38100" dir="2700000" algn="tl" rotWithShape="0">
                    <a:prstClr val="black">
                      <a:alpha val="40000"/>
                    </a:prstClr>
                  </a:outerShdw>
                </a:effectLst>
              </a:rPr>
              <a:t>toning</a:t>
            </a:r>
            <a:endParaRPr lang="en-US" altLang="ko-KR" sz="2200" dirty="0">
              <a:ln w="1270">
                <a:solidFill>
                  <a:schemeClr val="bg1">
                    <a:alpha val="50000"/>
                  </a:schemeClr>
                </a:solidFill>
              </a:ln>
              <a:solidFill>
                <a:schemeClr val="bg1"/>
              </a:solidFill>
              <a:effectLst>
                <a:outerShdw blurRad="50800" dist="38100" dir="2700000" algn="tl" rotWithShape="0">
                  <a:prstClr val="black">
                    <a:alpha val="40000"/>
                  </a:prstClr>
                </a:outerShdw>
              </a:effectLst>
            </a:endParaRPr>
          </a:p>
        </p:txBody>
      </p:sp>
      <p:sp>
        <p:nvSpPr>
          <p:cNvPr id="12" name="직사각형 11"/>
          <p:cNvSpPr/>
          <p:nvPr/>
        </p:nvSpPr>
        <p:spPr>
          <a:xfrm>
            <a:off x="971600" y="5159273"/>
            <a:ext cx="2914259" cy="842475"/>
          </a:xfrm>
          <a:prstGeom prst="rect">
            <a:avLst/>
          </a:prstGeom>
        </p:spPr>
        <p:txBody>
          <a:bodyPr wrap="none" lIns="0" rIns="0">
            <a:spAutoFit/>
          </a:bodyPr>
          <a:lstStyle/>
          <a:p>
            <a:pPr marL="742950" lvl="1" indent="-342900">
              <a:lnSpc>
                <a:spcPct val="120000"/>
              </a:lnSpc>
              <a:buAutoNum type="arabicParenR"/>
            </a:pPr>
            <a:r>
              <a:rPr lang="en-US"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Background and definition</a:t>
            </a:r>
          </a:p>
          <a:p>
            <a:pPr marL="742950" lvl="1" indent="-342900">
              <a:lnSpc>
                <a:spcPct val="120000"/>
              </a:lnSpc>
              <a:buAutoNum type="arabicParenR"/>
            </a:pPr>
            <a:r>
              <a:rPr lang="en-US"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Method of procedure</a:t>
            </a:r>
          </a:p>
          <a:p>
            <a:pPr marL="742950" lvl="1" indent="-342900">
              <a:lnSpc>
                <a:spcPct val="120000"/>
              </a:lnSpc>
              <a:buAutoNum type="arabicParenR"/>
            </a:pPr>
            <a:r>
              <a:rPr lang="en-US" altLang="ko-KR" sz="14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End Points</a:t>
            </a:r>
            <a:endParaRPr lang="en-US" altLang="ko-KR" sz="1400"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p:txBody>
      </p:sp>
    </p:spTree>
    <p:extLst>
      <p:ext uri="{BB962C8B-B14F-4D97-AF65-F5344CB8AC3E}">
        <p14:creationId xmlns:p14="http://schemas.microsoft.com/office/powerpoint/2010/main" val="2829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14098" y="1340633"/>
            <a:ext cx="3710003" cy="2952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4584653" cy="461665"/>
          </a:xfrm>
          <a:prstGeom prst="rect">
            <a:avLst/>
          </a:prstGeom>
          <a:noFill/>
        </p:spPr>
        <p:txBody>
          <a:bodyPr wrap="none" rtlCol="0">
            <a:spAutoFit/>
          </a:bodyPr>
          <a:lstStyle/>
          <a:p>
            <a:r>
              <a:rPr lang="en-US" altLang="ko-KR" sz="2400" b="1" dirty="0" smtClean="0"/>
              <a:t>1. </a:t>
            </a:r>
            <a:r>
              <a:rPr lang="en-US" altLang="ko-KR" sz="2400" b="1" dirty="0"/>
              <a:t>Dermal melanocytic lesions</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03648" y="4221088"/>
            <a:ext cx="6330902" cy="21580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523435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QPTP PPT 준비 자료\비손에 줄 파일\오타양모반(ABNOM)\시술전.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2564905"/>
            <a:ext cx="3465429"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QPTP PPT 준비 자료\비손에 줄 파일\오타양모반(ABNOM)\시술후.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564904"/>
            <a:ext cx="3384376" cy="2820023"/>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sp>
        <p:nvSpPr>
          <p:cNvPr id="8" name="TextBox 7"/>
          <p:cNvSpPr txBox="1"/>
          <p:nvPr/>
        </p:nvSpPr>
        <p:spPr>
          <a:xfrm>
            <a:off x="611560" y="908720"/>
            <a:ext cx="4584653" cy="461665"/>
          </a:xfrm>
          <a:prstGeom prst="rect">
            <a:avLst/>
          </a:prstGeom>
          <a:noFill/>
        </p:spPr>
        <p:txBody>
          <a:bodyPr wrap="none" rtlCol="0">
            <a:spAutoFit/>
          </a:bodyPr>
          <a:lstStyle/>
          <a:p>
            <a:r>
              <a:rPr lang="en-US" altLang="ko-KR" sz="2400" b="1" dirty="0" smtClean="0"/>
              <a:t>1. </a:t>
            </a:r>
            <a:r>
              <a:rPr lang="en-US" altLang="ko-KR" sz="2400" b="1" dirty="0"/>
              <a:t>Dermal melanocytic lesions</a:t>
            </a:r>
          </a:p>
        </p:txBody>
      </p:sp>
      <p:sp>
        <p:nvSpPr>
          <p:cNvPr id="9" name="TextBox 8"/>
          <p:cNvSpPr txBox="1"/>
          <p:nvPr/>
        </p:nvSpPr>
        <p:spPr>
          <a:xfrm>
            <a:off x="1043608" y="1409052"/>
            <a:ext cx="2042354" cy="400110"/>
          </a:xfrm>
          <a:prstGeom prst="rect">
            <a:avLst/>
          </a:prstGeom>
          <a:noFill/>
        </p:spPr>
        <p:txBody>
          <a:bodyPr wrap="none" rtlCol="0">
            <a:spAutoFit/>
          </a:bodyPr>
          <a:lstStyle/>
          <a:p>
            <a:r>
              <a:rPr lang="en-US" altLang="ko-KR" sz="2000" dirty="0"/>
              <a:t>1) Nevus of Ota</a:t>
            </a:r>
            <a:endParaRPr lang="en-US" altLang="ko-KR" sz="2000" b="1" dirty="0"/>
          </a:p>
        </p:txBody>
      </p:sp>
      <p:grpSp>
        <p:nvGrpSpPr>
          <p:cNvPr id="11" name="그룹 10"/>
          <p:cNvGrpSpPr/>
          <p:nvPr/>
        </p:nvGrpSpPr>
        <p:grpSpPr>
          <a:xfrm flipV="1">
            <a:off x="683566" y="2259758"/>
            <a:ext cx="3465429" cy="305147"/>
            <a:chOff x="683566" y="2475780"/>
            <a:chExt cx="3465429" cy="305147"/>
          </a:xfrm>
          <a:solidFill>
            <a:schemeClr val="tx1">
              <a:lumMod val="65000"/>
              <a:lumOff val="35000"/>
            </a:schemeClr>
          </a:solidFill>
          <a:effectLst>
            <a:outerShdw blurRad="50800" dist="38100" dir="2700000" algn="tl" rotWithShape="0">
              <a:prstClr val="black">
                <a:alpha val="40000"/>
              </a:prstClr>
            </a:outerShdw>
          </a:effectLst>
        </p:grpSpPr>
        <p:sp>
          <p:nvSpPr>
            <p:cNvPr id="10" name="직사각형 9"/>
            <p:cNvSpPr/>
            <p:nvPr/>
          </p:nvSpPr>
          <p:spPr>
            <a:xfrm>
              <a:off x="683566" y="2475781"/>
              <a:ext cx="3465429"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한쪽 모서리가 잘린 사각형 4"/>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nvGrpSpPr>
          <p:cNvPr id="18" name="그룹 17"/>
          <p:cNvGrpSpPr/>
          <p:nvPr/>
        </p:nvGrpSpPr>
        <p:grpSpPr>
          <a:xfrm flipV="1">
            <a:off x="5004048" y="2259758"/>
            <a:ext cx="3384376" cy="305147"/>
            <a:chOff x="672860" y="2475780"/>
            <a:chExt cx="3476136" cy="305147"/>
          </a:xfrm>
          <a:solidFill>
            <a:schemeClr val="tx1">
              <a:lumMod val="65000"/>
              <a:lumOff val="35000"/>
            </a:schemeClr>
          </a:solidFill>
          <a:effectLst>
            <a:outerShdw blurRad="50800" dist="38100" dir="2700000" algn="tl" rotWithShape="0">
              <a:prstClr val="black">
                <a:alpha val="40000"/>
              </a:prstClr>
            </a:outerShdw>
          </a:effectLst>
        </p:grpSpPr>
        <p:sp>
          <p:nvSpPr>
            <p:cNvPr id="20" name="직사각형 19"/>
            <p:cNvSpPr/>
            <p:nvPr/>
          </p:nvSpPr>
          <p:spPr>
            <a:xfrm>
              <a:off x="672860" y="2475781"/>
              <a:ext cx="3476136"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sp>
        <p:nvSpPr>
          <p:cNvPr id="21" name="TextBox 20"/>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17" name="오른쪽 화살표 16"/>
          <p:cNvSpPr/>
          <p:nvPr/>
        </p:nvSpPr>
        <p:spPr>
          <a:xfrm>
            <a:off x="4292079"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53939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1560" y="908720"/>
            <a:ext cx="4584653" cy="461665"/>
          </a:xfrm>
          <a:prstGeom prst="rect">
            <a:avLst/>
          </a:prstGeom>
          <a:noFill/>
        </p:spPr>
        <p:txBody>
          <a:bodyPr wrap="none" rtlCol="0">
            <a:spAutoFit/>
          </a:bodyPr>
          <a:lstStyle/>
          <a:p>
            <a:r>
              <a:rPr lang="en-US" altLang="ko-KR" sz="2400" b="1" dirty="0" smtClean="0"/>
              <a:t>1. </a:t>
            </a:r>
            <a:r>
              <a:rPr lang="en-US" altLang="ko-KR" sz="2400" b="1" dirty="0"/>
              <a:t>Dermal melanocytic lesions</a:t>
            </a:r>
          </a:p>
        </p:txBody>
      </p:sp>
      <p:sp>
        <p:nvSpPr>
          <p:cNvPr id="9" name="TextBox 8"/>
          <p:cNvSpPr txBox="1"/>
          <p:nvPr/>
        </p:nvSpPr>
        <p:spPr>
          <a:xfrm>
            <a:off x="1043608" y="1409052"/>
            <a:ext cx="1216039" cy="400110"/>
          </a:xfrm>
          <a:prstGeom prst="rect">
            <a:avLst/>
          </a:prstGeom>
          <a:noFill/>
        </p:spPr>
        <p:txBody>
          <a:bodyPr wrap="none" rtlCol="0">
            <a:spAutoFit/>
          </a:bodyPr>
          <a:lstStyle/>
          <a:p>
            <a:r>
              <a:rPr lang="en-US" altLang="ko-KR" sz="2000" dirty="0"/>
              <a:t>2) Tattoo</a:t>
            </a:r>
            <a:endParaRPr lang="en-US" altLang="ko-KR" sz="2000" b="1" dirty="0"/>
          </a:p>
        </p:txBody>
      </p:sp>
      <p:sp>
        <p:nvSpPr>
          <p:cNvPr id="10" name="직사각형 9"/>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6" name="그룹 5"/>
          <p:cNvGrpSpPr/>
          <p:nvPr/>
        </p:nvGrpSpPr>
        <p:grpSpPr>
          <a:xfrm>
            <a:off x="611560" y="1916832"/>
            <a:ext cx="5292000" cy="2574364"/>
            <a:chOff x="230928" y="1931383"/>
            <a:chExt cx="5292000" cy="2574364"/>
          </a:xfrm>
          <a:effectLst>
            <a:outerShdw blurRad="50800" dist="38100" dir="13500000" algn="br" rotWithShape="0">
              <a:prstClr val="black">
                <a:alpha val="40000"/>
              </a:prstClr>
            </a:outerShdw>
          </a:effectLst>
        </p:grpSpPr>
        <p:pic>
          <p:nvPicPr>
            <p:cNvPr id="12290" name="Picture 2" descr="C:\Users\Administrator\Desktop\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6264"/>
            <a:stretch/>
          </p:blipFill>
          <p:spPr bwMode="auto">
            <a:xfrm>
              <a:off x="230928" y="2236530"/>
              <a:ext cx="5292000" cy="22692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p:cNvGrpSpPr/>
            <p:nvPr/>
          </p:nvGrpSpPr>
          <p:grpSpPr>
            <a:xfrm flipV="1">
              <a:off x="237097" y="1931383"/>
              <a:ext cx="5285831" cy="305147"/>
              <a:chOff x="683566" y="2475780"/>
              <a:chExt cx="5285831" cy="305147"/>
            </a:xfrm>
            <a:solidFill>
              <a:schemeClr val="tx1">
                <a:lumMod val="65000"/>
                <a:lumOff val="35000"/>
              </a:schemeClr>
            </a:solidFill>
            <a:effectLst>
              <a:outerShdw blurRad="50800" dist="38100" dir="2700000" algn="tl" rotWithShape="0">
                <a:prstClr val="black">
                  <a:alpha val="40000"/>
                </a:prstClr>
              </a:outerShdw>
            </a:effectLst>
          </p:grpSpPr>
          <p:sp>
            <p:nvSpPr>
              <p:cNvPr id="12" name="직사각형 11"/>
              <p:cNvSpPr/>
              <p:nvPr/>
            </p:nvSpPr>
            <p:spPr>
              <a:xfrm>
                <a:off x="683566" y="2475783"/>
                <a:ext cx="5285831"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한쪽 모서리가 잘린 사각형 12"/>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grpSp>
        <p:nvGrpSpPr>
          <p:cNvPr id="5" name="그룹 4"/>
          <p:cNvGrpSpPr/>
          <p:nvPr/>
        </p:nvGrpSpPr>
        <p:grpSpPr>
          <a:xfrm>
            <a:off x="3528432" y="3653650"/>
            <a:ext cx="4932000" cy="2437925"/>
            <a:chOff x="3528000" y="3246947"/>
            <a:chExt cx="4932000" cy="2437925"/>
          </a:xfrm>
          <a:effectLst>
            <a:outerShdw blurRad="50800" dist="38100" dir="10800000" algn="r" rotWithShape="0">
              <a:prstClr val="black">
                <a:alpha val="40000"/>
              </a:prstClr>
            </a:outerShdw>
          </a:effectLst>
        </p:grpSpPr>
        <p:pic>
          <p:nvPicPr>
            <p:cNvPr id="12291" name="Picture 3" descr="C:\Users\Administrator\Desktop\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4" r="530"/>
            <a:stretch/>
          </p:blipFill>
          <p:spPr bwMode="auto">
            <a:xfrm>
              <a:off x="3528000" y="3551322"/>
              <a:ext cx="4932000" cy="21335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그룹 13"/>
            <p:cNvGrpSpPr/>
            <p:nvPr/>
          </p:nvGrpSpPr>
          <p:grpSpPr>
            <a:xfrm flipV="1">
              <a:off x="3528000" y="3246947"/>
              <a:ext cx="4932000" cy="305147"/>
              <a:chOff x="672860" y="2470623"/>
              <a:chExt cx="5065720" cy="305147"/>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72860" y="2470625"/>
                <a:ext cx="5065720"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flipV="1">
                <a:off x="672860" y="2470623"/>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sp>
        <p:nvSpPr>
          <p:cNvPr id="19" name="TextBox 18"/>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18" name="원형 화살표 17"/>
          <p:cNvSpPr/>
          <p:nvPr/>
        </p:nvSpPr>
        <p:spPr>
          <a:xfrm rot="995414">
            <a:off x="4963180" y="2295296"/>
            <a:ext cx="2565034" cy="2676378"/>
          </a:xfrm>
          <a:prstGeom prst="circularArrow">
            <a:avLst>
              <a:gd name="adj1" fmla="val 11220"/>
              <a:gd name="adj2" fmla="val 1729046"/>
              <a:gd name="adj3" fmla="val 18884199"/>
              <a:gd name="adj4" fmla="val 15073691"/>
              <a:gd name="adj5" fmla="val 16750"/>
            </a:avLst>
          </a:prstGeom>
          <a:gradFill>
            <a:gsLst>
              <a:gs pos="80000">
                <a:schemeClr val="tx1">
                  <a:lumMod val="80000"/>
                  <a:lumOff val="20000"/>
                </a:schemeClr>
              </a:gs>
              <a:gs pos="50000">
                <a:schemeClr val="bg1">
                  <a:lumMod val="40000"/>
                </a:schemeClr>
              </a:gs>
              <a:gs pos="20000">
                <a:schemeClr val="tx1">
                  <a:lumMod val="80000"/>
                  <a:lumOff val="20000"/>
                </a:schemeClr>
              </a:gs>
            </a:gsLst>
            <a:lin ang="3000000" scaled="0"/>
          </a:gra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962386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39044" y="4115806"/>
            <a:ext cx="6273354" cy="2247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4990212" cy="461665"/>
          </a:xfrm>
          <a:prstGeom prst="rect">
            <a:avLst/>
          </a:prstGeom>
          <a:noFill/>
        </p:spPr>
        <p:txBody>
          <a:bodyPr wrap="none" rtlCol="0">
            <a:spAutoFit/>
          </a:bodyPr>
          <a:lstStyle/>
          <a:p>
            <a:r>
              <a:rPr lang="en-US" altLang="ko-KR" sz="2400" b="1" dirty="0" smtClean="0"/>
              <a:t>2. </a:t>
            </a:r>
            <a:r>
              <a:rPr lang="en-US" altLang="ko-KR" sz="2400" b="1" dirty="0"/>
              <a:t>Epidermal melanocytic lesions</a:t>
            </a:r>
          </a:p>
        </p:txBody>
      </p:sp>
      <p:sp>
        <p:nvSpPr>
          <p:cNvPr id="14" name="TextBox 1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84546" y="1356632"/>
            <a:ext cx="3969105" cy="293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01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908720"/>
            <a:ext cx="4990212" cy="461665"/>
          </a:xfrm>
          <a:prstGeom prst="rect">
            <a:avLst/>
          </a:prstGeom>
          <a:noFill/>
        </p:spPr>
        <p:txBody>
          <a:bodyPr wrap="none" rtlCol="0">
            <a:spAutoFit/>
          </a:bodyPr>
          <a:lstStyle/>
          <a:p>
            <a:r>
              <a:rPr lang="en-US" altLang="ko-KR" sz="2400" b="1" dirty="0" smtClean="0"/>
              <a:t>2. </a:t>
            </a:r>
            <a:r>
              <a:rPr lang="en-US" altLang="ko-KR" sz="2400" b="1" dirty="0"/>
              <a:t>Epidermal melanocytic lesions</a:t>
            </a:r>
          </a:p>
        </p:txBody>
      </p:sp>
      <p:pic>
        <p:nvPicPr>
          <p:cNvPr id="7" name="131017 명동 라마르 CuBr_QY clinical video(50~59초 주근깨)(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92" r="2888"/>
          <a:stretch/>
        </p:blipFill>
        <p:spPr>
          <a:xfrm>
            <a:off x="1044000" y="1895363"/>
            <a:ext cx="7056000" cy="3715346"/>
          </a:xfrm>
          <a:prstGeom prst="rect">
            <a:avLst/>
          </a:prstGeom>
        </p:spPr>
      </p:pic>
      <p:sp>
        <p:nvSpPr>
          <p:cNvPr id="9" name="TextBox 8"/>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3" name="직사각형 2"/>
          <p:cNvSpPr/>
          <p:nvPr/>
        </p:nvSpPr>
        <p:spPr>
          <a:xfrm>
            <a:off x="5724128" y="764704"/>
            <a:ext cx="2664296" cy="1169551"/>
          </a:xfrm>
          <a:prstGeom prst="rect">
            <a:avLst/>
          </a:prstGeom>
        </p:spPr>
        <p:txBody>
          <a:bodyPr wrap="square">
            <a:spAutoFit/>
          </a:bodyPr>
          <a:lstStyle/>
          <a:p>
            <a:r>
              <a:rPr lang="en-US" altLang="ko-KR" sz="1400" dirty="0"/>
              <a:t>Freckle</a:t>
            </a:r>
          </a:p>
          <a:p>
            <a:r>
              <a:rPr lang="en-US" altLang="ko-KR" sz="1400" dirty="0"/>
              <a:t>Wavelength : 532 </a:t>
            </a:r>
          </a:p>
          <a:p>
            <a:r>
              <a:rPr lang="en-US" altLang="ko-KR" sz="1400" dirty="0"/>
              <a:t>Spot Size : </a:t>
            </a:r>
            <a:r>
              <a:rPr lang="en-US" altLang="ko-KR" sz="1400" dirty="0" smtClean="0"/>
              <a:t>3.5 ~ 4.5 </a:t>
            </a:r>
            <a:r>
              <a:rPr lang="en-US" altLang="ko-KR" sz="1400" dirty="0"/>
              <a:t>Zoom HP</a:t>
            </a:r>
          </a:p>
          <a:p>
            <a:r>
              <a:rPr lang="en-US" altLang="ko-KR" sz="1400" dirty="0" err="1"/>
              <a:t>Fluence</a:t>
            </a:r>
            <a:r>
              <a:rPr lang="en-US" altLang="ko-KR" sz="1400" dirty="0"/>
              <a:t> : 1.5 J/cm2</a:t>
            </a:r>
          </a:p>
          <a:p>
            <a:r>
              <a:rPr lang="en-US" altLang="ko-KR" sz="1400" dirty="0"/>
              <a:t>Hz : 1</a:t>
            </a:r>
            <a:endParaRPr lang="ko-KR" altLang="en-US" sz="1400" dirty="0"/>
          </a:p>
        </p:txBody>
      </p:sp>
    </p:spTree>
    <p:extLst>
      <p:ext uri="{BB962C8B-B14F-4D97-AF65-F5344CB8AC3E}">
        <p14:creationId xmlns:p14="http://schemas.microsoft.com/office/powerpoint/2010/main" val="78848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모서리가 둥근 직사각형 4"/>
          <p:cNvSpPr/>
          <p:nvPr/>
        </p:nvSpPr>
        <p:spPr>
          <a:xfrm>
            <a:off x="1076325" y="1973897"/>
            <a:ext cx="6991350" cy="3039279"/>
          </a:xfrm>
          <a:prstGeom prst="roundRect">
            <a:avLst>
              <a:gd name="adj" fmla="val 9434"/>
            </a:avLst>
          </a:prstGeom>
          <a:solidFill>
            <a:schemeClr val="bg1"/>
          </a:solidFill>
          <a:ln w="444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내용 개체 틀 2"/>
          <p:cNvSpPr>
            <a:spLocks noGrp="1"/>
          </p:cNvSpPr>
          <p:nvPr>
            <p:ph idx="1"/>
          </p:nvPr>
        </p:nvSpPr>
        <p:spPr>
          <a:xfrm>
            <a:off x="1373506" y="2147303"/>
            <a:ext cx="6414064" cy="2640723"/>
          </a:xfrm>
        </p:spPr>
        <p:txBody>
          <a:bodyPr wrap="none" lIns="0" tIns="0" rIns="0" bIns="0">
            <a:spAutoFit/>
          </a:bodyPr>
          <a:lstStyle/>
          <a:p>
            <a:pPr marL="571500" indent="-571500">
              <a:lnSpc>
                <a:spcPct val="150000"/>
              </a:lnSpc>
              <a:buFont typeface="+mj-lt"/>
              <a:buAutoNum type="romanUcPeriod"/>
            </a:pPr>
            <a:r>
              <a:rPr lang="en-US" altLang="ko-KR"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Lucid </a:t>
            </a:r>
            <a:r>
              <a:rPr lang="en-US" altLang="ko-KR" sz="2600" b="1" dirty="0" err="1"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Nd:YAG</a:t>
            </a:r>
            <a:endParaRPr lang="en-US" altLang="ko-KR"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endParaRPr>
          </a:p>
          <a:p>
            <a:pPr marL="571500" indent="-571500">
              <a:lnSpc>
                <a:spcPct val="150000"/>
              </a:lnSpc>
              <a:buFont typeface="+mj-lt"/>
              <a:buAutoNum type="romanUcPeriod"/>
            </a:pPr>
            <a:r>
              <a:rPr lang="en-US" altLang="ko-KR" sz="2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Benefits of Q switched </a:t>
            </a:r>
            <a:r>
              <a:rPr lang="en-US" altLang="ko-KR" sz="2600" b="1" dirty="0" err="1"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Nd</a:t>
            </a:r>
            <a:r>
              <a:rPr lang="en-US" altLang="ko-KR"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-YAG </a:t>
            </a:r>
            <a:r>
              <a:rPr lang="en-US" altLang="ko-KR" sz="2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laser</a:t>
            </a:r>
            <a:endParaRPr lang="ko-KR" altLang="en-US"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endParaRPr>
          </a:p>
          <a:p>
            <a:pPr marL="571500" indent="-571500">
              <a:lnSpc>
                <a:spcPct val="150000"/>
              </a:lnSpc>
              <a:buFont typeface="+mj-lt"/>
              <a:buAutoNum type="romanUcPeriod"/>
            </a:pPr>
            <a:r>
              <a:rPr lang="en-US" altLang="ko-KR" sz="2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Various </a:t>
            </a:r>
            <a:r>
              <a:rPr lang="en-US" altLang="ko-KR"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procedures</a:t>
            </a:r>
          </a:p>
          <a:p>
            <a:pPr marL="571500" indent="-571500">
              <a:lnSpc>
                <a:spcPct val="150000"/>
              </a:lnSpc>
              <a:buFont typeface="+mj-lt"/>
              <a:buAutoNum type="romanUcPeriod"/>
            </a:pPr>
            <a:r>
              <a:rPr lang="en-US" altLang="ko-KR" sz="26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rPr>
              <a:t>Conclusion </a:t>
            </a:r>
            <a:endParaRPr lang="ko-KR" altLang="en-US" sz="2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reflection blurRad="6350" stA="15000" endPos="69000" dir="5400000" sy="-100000" algn="bl" rotWithShape="0"/>
              </a:effectLst>
            </a:endParaRPr>
          </a:p>
        </p:txBody>
      </p:sp>
      <p:sp>
        <p:nvSpPr>
          <p:cNvPr id="4" name="TextBox 3"/>
          <p:cNvSpPr txBox="1"/>
          <p:nvPr/>
        </p:nvSpPr>
        <p:spPr>
          <a:xfrm>
            <a:off x="211406" y="107921"/>
            <a:ext cx="2009268" cy="584775"/>
          </a:xfrm>
          <a:prstGeom prst="rect">
            <a:avLst/>
          </a:prstGeom>
          <a:noFill/>
        </p:spPr>
        <p:txBody>
          <a:bodyPr wrap="none" rtlCol="0">
            <a:spAutoFit/>
          </a:bodyPr>
          <a:lstStyle/>
          <a:p>
            <a:r>
              <a:rPr lang="en-US" altLang="ko-KR" sz="3200" b="1" dirty="0" smtClean="0">
                <a:solidFill>
                  <a:schemeClr val="bg1"/>
                </a:solidFill>
                <a:effectLst>
                  <a:outerShdw blurRad="50800" dist="38100" dir="2700000" algn="tl" rotWithShape="0">
                    <a:prstClr val="black">
                      <a:alpha val="40000"/>
                    </a:prstClr>
                  </a:outerShdw>
                </a:effectLst>
              </a:rPr>
              <a:t>Overview</a:t>
            </a:r>
          </a:p>
        </p:txBody>
      </p:sp>
    </p:spTree>
    <p:extLst>
      <p:ext uri="{BB962C8B-B14F-4D97-AF65-F5344CB8AC3E}">
        <p14:creationId xmlns:p14="http://schemas.microsoft.com/office/powerpoint/2010/main" val="2165323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QPTP PPT 준비 자료\비손에 줄 파일\주근깨, 잡티\김oo\시술전.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356" y="2348880"/>
            <a:ext cx="2640013" cy="34718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QPTP PPT 준비 자료\비손에 줄 파일\주근깨, 잡티\김oo\시술후.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35" y="2348880"/>
            <a:ext cx="2535109" cy="34718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560" y="908720"/>
            <a:ext cx="4990212" cy="461665"/>
          </a:xfrm>
          <a:prstGeom prst="rect">
            <a:avLst/>
          </a:prstGeom>
          <a:noFill/>
        </p:spPr>
        <p:txBody>
          <a:bodyPr wrap="none" rtlCol="0">
            <a:spAutoFit/>
          </a:bodyPr>
          <a:lstStyle/>
          <a:p>
            <a:r>
              <a:rPr lang="en-US" altLang="ko-KR" sz="2400" b="1" dirty="0"/>
              <a:t>2. Epidermal melanocytic lesions</a:t>
            </a:r>
          </a:p>
        </p:txBody>
      </p:sp>
      <p:sp>
        <p:nvSpPr>
          <p:cNvPr id="11" name="TextBox 10"/>
          <p:cNvSpPr txBox="1"/>
          <p:nvPr/>
        </p:nvSpPr>
        <p:spPr>
          <a:xfrm>
            <a:off x="1043608" y="1409052"/>
            <a:ext cx="1530740" cy="400110"/>
          </a:xfrm>
          <a:prstGeom prst="rect">
            <a:avLst/>
          </a:prstGeom>
          <a:noFill/>
        </p:spPr>
        <p:txBody>
          <a:bodyPr wrap="none" rtlCol="0">
            <a:spAutoFit/>
          </a:bodyPr>
          <a:lstStyle/>
          <a:p>
            <a:r>
              <a:rPr lang="en-US" altLang="ko-KR" sz="2000" dirty="0" smtClean="0"/>
              <a:t>1</a:t>
            </a:r>
            <a:r>
              <a:rPr lang="en-US" altLang="ko-KR" sz="2000" dirty="0"/>
              <a:t>) </a:t>
            </a:r>
            <a:r>
              <a:rPr lang="en-US" altLang="ko-KR" sz="2000" dirty="0" smtClean="0"/>
              <a:t>Freckle 1</a:t>
            </a:r>
            <a:endParaRPr lang="en-US" altLang="ko-KR" sz="2000" b="1" dirty="0"/>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grpSp>
        <p:nvGrpSpPr>
          <p:cNvPr id="15" name="그룹 14"/>
          <p:cNvGrpSpPr/>
          <p:nvPr/>
        </p:nvGrpSpPr>
        <p:grpSpPr>
          <a:xfrm flipV="1">
            <a:off x="1446356" y="2043733"/>
            <a:ext cx="2640013" cy="305147"/>
            <a:chOff x="683566" y="2475780"/>
            <a:chExt cx="2640013"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83566" y="2475782"/>
              <a:ext cx="2640013"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nvGrpSpPr>
          <p:cNvPr id="18" name="그룹 17"/>
          <p:cNvGrpSpPr/>
          <p:nvPr/>
        </p:nvGrpSpPr>
        <p:grpSpPr>
          <a:xfrm flipV="1">
            <a:off x="5162535" y="2043733"/>
            <a:ext cx="2535109" cy="305147"/>
            <a:chOff x="672860" y="2475780"/>
            <a:chExt cx="2603843" cy="305147"/>
          </a:xfrm>
          <a:solidFill>
            <a:schemeClr val="tx1">
              <a:lumMod val="65000"/>
              <a:lumOff val="35000"/>
            </a:schemeClr>
          </a:solidFill>
          <a:effectLst>
            <a:outerShdw blurRad="50800" dist="38100" dir="2700000" algn="tl" rotWithShape="0">
              <a:prstClr val="black">
                <a:alpha val="40000"/>
              </a:prstClr>
            </a:outerShdw>
          </a:effectLst>
        </p:grpSpPr>
        <p:sp>
          <p:nvSpPr>
            <p:cNvPr id="19" name="직사각형 18"/>
            <p:cNvSpPr/>
            <p:nvPr/>
          </p:nvSpPr>
          <p:spPr>
            <a:xfrm>
              <a:off x="672860" y="2475781"/>
              <a:ext cx="2603843" cy="891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한쪽 모서리가 잘린 사각형 19"/>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sp>
        <p:nvSpPr>
          <p:cNvPr id="21" name="TextBox 20"/>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3" name="오른쪽 화살표 22"/>
          <p:cNvSpPr/>
          <p:nvPr/>
        </p:nvSpPr>
        <p:spPr>
          <a:xfrm>
            <a:off x="4369420"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75976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QPTP PPT 준비 자료\비손에 줄 파일\주근깨, 잡티\신oo\시술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642" y="2258540"/>
            <a:ext cx="2433588" cy="34444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QPTP PPT 준비 자료\비손에 줄 파일\주근깨, 잡티\신oo\시술후.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2655" y="2258540"/>
            <a:ext cx="2288704" cy="3444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908720"/>
            <a:ext cx="4990212" cy="461665"/>
          </a:xfrm>
          <a:prstGeom prst="rect">
            <a:avLst/>
          </a:prstGeom>
          <a:noFill/>
        </p:spPr>
        <p:txBody>
          <a:bodyPr wrap="none" rtlCol="0">
            <a:spAutoFit/>
          </a:bodyPr>
          <a:lstStyle/>
          <a:p>
            <a:r>
              <a:rPr lang="en-US" altLang="ko-KR" sz="2400" b="1" dirty="0"/>
              <a:t>2. Epidermal melanocytic lesions</a:t>
            </a:r>
          </a:p>
        </p:txBody>
      </p:sp>
      <p:sp>
        <p:nvSpPr>
          <p:cNvPr id="10" name="TextBox 9"/>
          <p:cNvSpPr txBox="1"/>
          <p:nvPr/>
        </p:nvSpPr>
        <p:spPr>
          <a:xfrm>
            <a:off x="1043608" y="1409052"/>
            <a:ext cx="1530740" cy="400110"/>
          </a:xfrm>
          <a:prstGeom prst="rect">
            <a:avLst/>
          </a:prstGeom>
          <a:noFill/>
        </p:spPr>
        <p:txBody>
          <a:bodyPr wrap="none" rtlCol="0">
            <a:spAutoFit/>
          </a:bodyPr>
          <a:lstStyle/>
          <a:p>
            <a:r>
              <a:rPr lang="en-US" altLang="ko-KR" sz="2000" dirty="0" smtClean="0"/>
              <a:t>1) Freckle 2</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grpSp>
        <p:nvGrpSpPr>
          <p:cNvPr id="12" name="그룹 11"/>
          <p:cNvGrpSpPr/>
          <p:nvPr/>
        </p:nvGrpSpPr>
        <p:grpSpPr>
          <a:xfrm flipV="1">
            <a:off x="1542643" y="1953393"/>
            <a:ext cx="2433588" cy="305147"/>
            <a:chOff x="683567" y="2475780"/>
            <a:chExt cx="2433588" cy="305147"/>
          </a:xfrm>
          <a:solidFill>
            <a:schemeClr val="tx1">
              <a:lumMod val="65000"/>
              <a:lumOff val="35000"/>
            </a:schemeClr>
          </a:solidFill>
          <a:effectLst>
            <a:outerShdw blurRad="50800" dist="38100" dir="2700000" algn="tl" rotWithShape="0">
              <a:prstClr val="black">
                <a:alpha val="40000"/>
              </a:prstClr>
            </a:outerShdw>
          </a:effectLst>
        </p:grpSpPr>
        <p:sp>
          <p:nvSpPr>
            <p:cNvPr id="13" name="직사각형 12"/>
            <p:cNvSpPr/>
            <p:nvPr/>
          </p:nvSpPr>
          <p:spPr>
            <a:xfrm>
              <a:off x="683567" y="2475783"/>
              <a:ext cx="2433588" cy="891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한쪽 모서리가 잘린 사각형 13"/>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nvGrpSpPr>
          <p:cNvPr id="15" name="그룹 14"/>
          <p:cNvGrpSpPr/>
          <p:nvPr/>
        </p:nvGrpSpPr>
        <p:grpSpPr>
          <a:xfrm flipV="1">
            <a:off x="5312655" y="1953393"/>
            <a:ext cx="2288705" cy="305147"/>
            <a:chOff x="672860" y="2475780"/>
            <a:chExt cx="2350758"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475783"/>
              <a:ext cx="2350757"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sp>
        <p:nvSpPr>
          <p:cNvPr id="19" name="TextBox 18"/>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0" name="오른쪽 화살표 19"/>
          <p:cNvSpPr/>
          <p:nvPr/>
        </p:nvSpPr>
        <p:spPr>
          <a:xfrm>
            <a:off x="4369420"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27169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1560" y="908720"/>
            <a:ext cx="4990212" cy="461665"/>
          </a:xfrm>
          <a:prstGeom prst="rect">
            <a:avLst/>
          </a:prstGeom>
          <a:noFill/>
        </p:spPr>
        <p:txBody>
          <a:bodyPr wrap="none" rtlCol="0">
            <a:spAutoFit/>
          </a:bodyPr>
          <a:lstStyle/>
          <a:p>
            <a:r>
              <a:rPr lang="en-US" altLang="ko-KR" sz="2400" b="1" dirty="0"/>
              <a:t>2. Epidermal melanocytic lesions</a:t>
            </a:r>
          </a:p>
        </p:txBody>
      </p:sp>
      <p:sp>
        <p:nvSpPr>
          <p:cNvPr id="12" name="TextBox 11"/>
          <p:cNvSpPr txBox="1"/>
          <p:nvPr/>
        </p:nvSpPr>
        <p:spPr>
          <a:xfrm>
            <a:off x="1043608" y="1409052"/>
            <a:ext cx="1530740" cy="400110"/>
          </a:xfrm>
          <a:prstGeom prst="rect">
            <a:avLst/>
          </a:prstGeom>
          <a:noFill/>
        </p:spPr>
        <p:txBody>
          <a:bodyPr wrap="none" rtlCol="0">
            <a:spAutoFit/>
          </a:bodyPr>
          <a:lstStyle/>
          <a:p>
            <a:r>
              <a:rPr lang="en-US" altLang="ko-KR" sz="2000" dirty="0" smtClean="0"/>
              <a:t>1) Freckle 3</a:t>
            </a:r>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grpSp>
        <p:nvGrpSpPr>
          <p:cNvPr id="30" name="그룹 29"/>
          <p:cNvGrpSpPr/>
          <p:nvPr/>
        </p:nvGrpSpPr>
        <p:grpSpPr>
          <a:xfrm>
            <a:off x="2699792" y="1431056"/>
            <a:ext cx="5503870" cy="2502000"/>
            <a:chOff x="2910406" y="1302128"/>
            <a:chExt cx="5503870" cy="2502000"/>
          </a:xfrm>
        </p:grpSpPr>
        <p:grpSp>
          <p:nvGrpSpPr>
            <p:cNvPr id="23" name="그룹 22"/>
            <p:cNvGrpSpPr/>
            <p:nvPr/>
          </p:nvGrpSpPr>
          <p:grpSpPr>
            <a:xfrm>
              <a:off x="2910406" y="1302128"/>
              <a:ext cx="5503870" cy="2502000"/>
              <a:chOff x="2812672" y="1302128"/>
              <a:chExt cx="5503870" cy="2502000"/>
            </a:xfrm>
          </p:grpSpPr>
          <p:pic>
            <p:nvPicPr>
              <p:cNvPr id="4098" name="Picture 2" descr="C:\Users\Administrator\Desktop\QPTP PPT 준비 자료\비손에 줄 파일\주근깨, 잡티\이oo\시술전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672" y="1302128"/>
                <a:ext cx="2806890" cy="25006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esktop\QPTP PPT 준비 자료\비손에 줄 파일\주근깨, 잡티\이oo\시술전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772" y="1302128"/>
                <a:ext cx="2714770" cy="250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그룹 13"/>
            <p:cNvGrpSpPr/>
            <p:nvPr/>
          </p:nvGrpSpPr>
          <p:grpSpPr>
            <a:xfrm flipV="1">
              <a:off x="2910406" y="1302128"/>
              <a:ext cx="5503870" cy="305147"/>
              <a:chOff x="683567" y="2475780"/>
              <a:chExt cx="5503870" cy="305147"/>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83567" y="2691801"/>
                <a:ext cx="5503870" cy="891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ko-KR" altLang="en-US" dirty="0"/>
              </a:p>
            </p:txBody>
          </p:sp>
        </p:grpSp>
      </p:grpSp>
      <p:sp>
        <p:nvSpPr>
          <p:cNvPr id="31" name="직사각형 30"/>
          <p:cNvSpPr/>
          <p:nvPr/>
        </p:nvSpPr>
        <p:spPr>
          <a:xfrm>
            <a:off x="3198892" y="1383174"/>
            <a:ext cx="856260" cy="369332"/>
          </a:xfrm>
          <a:prstGeom prst="rect">
            <a:avLst/>
          </a:prstGeom>
        </p:spPr>
        <p:txBody>
          <a:bodyPr wrap="none">
            <a:spAutoFit/>
          </a:bodyPr>
          <a:lstStyle/>
          <a:p>
            <a:pPr algn="ctr"/>
            <a:r>
              <a:rPr lang="en-US" altLang="ko-KR" dirty="0">
                <a:solidFill>
                  <a:schemeClr val="bg1"/>
                </a:solidFill>
              </a:rPr>
              <a:t>Before</a:t>
            </a:r>
            <a:endParaRPr lang="ko-KR" altLang="en-US" dirty="0">
              <a:solidFill>
                <a:schemeClr val="bg1"/>
              </a:solidFill>
            </a:endParaRPr>
          </a:p>
        </p:txBody>
      </p:sp>
      <p:grpSp>
        <p:nvGrpSpPr>
          <p:cNvPr id="33" name="그룹 32"/>
          <p:cNvGrpSpPr/>
          <p:nvPr/>
        </p:nvGrpSpPr>
        <p:grpSpPr>
          <a:xfrm>
            <a:off x="1281562" y="3775227"/>
            <a:ext cx="5810718" cy="2534093"/>
            <a:chOff x="1281562" y="3761134"/>
            <a:chExt cx="5810718" cy="2534093"/>
          </a:xfrm>
          <a:effectLst>
            <a:outerShdw blurRad="50800" dist="38100" dir="18900000" algn="bl" rotWithShape="0">
              <a:prstClr val="black">
                <a:alpha val="40000"/>
              </a:prstClr>
            </a:outerShdw>
          </a:effectLst>
        </p:grpSpPr>
        <p:grpSp>
          <p:nvGrpSpPr>
            <p:cNvPr id="20" name="그룹 19"/>
            <p:cNvGrpSpPr/>
            <p:nvPr/>
          </p:nvGrpSpPr>
          <p:grpSpPr>
            <a:xfrm>
              <a:off x="1281562" y="3793227"/>
              <a:ext cx="5810718" cy="2502000"/>
              <a:chOff x="441818" y="3793227"/>
              <a:chExt cx="5810718" cy="2502000"/>
            </a:xfrm>
          </p:grpSpPr>
          <p:pic>
            <p:nvPicPr>
              <p:cNvPr id="4099" name="Picture 3" descr="C:\Users\Administrator\Desktop\QPTP PPT 준비 자료\비손에 줄 파일\주근깨, 잡티\이oo\시술후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818" y="3793227"/>
                <a:ext cx="2922469" cy="2502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Desktop\QPTP PPT 준비 자료\비손에 줄 파일\주근깨, 잡티\이oo\시술후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2680" y="3793227"/>
                <a:ext cx="2889856" cy="250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그룹 16"/>
            <p:cNvGrpSpPr/>
            <p:nvPr/>
          </p:nvGrpSpPr>
          <p:grpSpPr>
            <a:xfrm flipV="1">
              <a:off x="1281562" y="3793227"/>
              <a:ext cx="5810718" cy="305147"/>
              <a:chOff x="672860" y="2475780"/>
              <a:chExt cx="5968261" cy="305147"/>
            </a:xfrm>
            <a:solidFill>
              <a:schemeClr val="tx1">
                <a:lumMod val="65000"/>
                <a:lumOff val="35000"/>
              </a:schemeClr>
            </a:solidFill>
            <a:effectLst>
              <a:outerShdw blurRad="50800" dist="38100" dir="2700000" algn="tl" rotWithShape="0">
                <a:prstClr val="black">
                  <a:alpha val="40000"/>
                </a:prstClr>
              </a:outerShdw>
            </a:effectLst>
          </p:grpSpPr>
          <p:sp>
            <p:nvSpPr>
              <p:cNvPr id="18" name="직사각형 17"/>
              <p:cNvSpPr/>
              <p:nvPr/>
            </p:nvSpPr>
            <p:spPr>
              <a:xfrm>
                <a:off x="672860" y="2691805"/>
                <a:ext cx="5968261"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32" name="직사각형 31"/>
            <p:cNvSpPr/>
            <p:nvPr/>
          </p:nvSpPr>
          <p:spPr>
            <a:xfrm>
              <a:off x="1839438" y="3761134"/>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sp>
        <p:nvSpPr>
          <p:cNvPr id="38" name="TextBox 37"/>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6" name="원형 화살표 25"/>
          <p:cNvSpPr/>
          <p:nvPr/>
        </p:nvSpPr>
        <p:spPr>
          <a:xfrm rot="20604586" flipH="1">
            <a:off x="1161421" y="2295295"/>
            <a:ext cx="2565034" cy="2676378"/>
          </a:xfrm>
          <a:prstGeom prst="circularArrow">
            <a:avLst>
              <a:gd name="adj1" fmla="val 11220"/>
              <a:gd name="adj2" fmla="val 1729046"/>
              <a:gd name="adj3" fmla="val 18884199"/>
              <a:gd name="adj4" fmla="val 15073691"/>
              <a:gd name="adj5" fmla="val 16750"/>
            </a:avLst>
          </a:prstGeom>
          <a:gradFill>
            <a:gsLst>
              <a:gs pos="80000">
                <a:schemeClr val="tx1">
                  <a:lumMod val="80000"/>
                  <a:lumOff val="20000"/>
                </a:schemeClr>
              </a:gs>
              <a:gs pos="50000">
                <a:schemeClr val="bg1">
                  <a:lumMod val="40000"/>
                </a:schemeClr>
              </a:gs>
              <a:gs pos="20000">
                <a:schemeClr val="tx1">
                  <a:lumMod val="80000"/>
                  <a:lumOff val="20000"/>
                </a:schemeClr>
              </a:gs>
            </a:gsLst>
            <a:lin ang="3000000" scaled="0"/>
          </a:gra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227169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1560" y="908720"/>
            <a:ext cx="4990212" cy="461665"/>
          </a:xfrm>
          <a:prstGeom prst="rect">
            <a:avLst/>
          </a:prstGeom>
          <a:noFill/>
        </p:spPr>
        <p:txBody>
          <a:bodyPr wrap="none" rtlCol="0">
            <a:spAutoFit/>
          </a:bodyPr>
          <a:lstStyle/>
          <a:p>
            <a:r>
              <a:rPr lang="en-US" altLang="ko-KR" sz="2400" b="1" dirty="0"/>
              <a:t>2. Epidermal melanocytic lesions</a:t>
            </a:r>
          </a:p>
        </p:txBody>
      </p:sp>
      <p:sp>
        <p:nvSpPr>
          <p:cNvPr id="10" name="TextBox 9"/>
          <p:cNvSpPr txBox="1"/>
          <p:nvPr/>
        </p:nvSpPr>
        <p:spPr>
          <a:xfrm>
            <a:off x="1043608" y="1409052"/>
            <a:ext cx="1530740" cy="400110"/>
          </a:xfrm>
          <a:prstGeom prst="rect">
            <a:avLst/>
          </a:prstGeom>
          <a:noFill/>
        </p:spPr>
        <p:txBody>
          <a:bodyPr wrap="none" rtlCol="0">
            <a:spAutoFit/>
          </a:bodyPr>
          <a:lstStyle/>
          <a:p>
            <a:r>
              <a:rPr lang="en-US" altLang="ko-KR" sz="2000" dirty="0" smtClean="0"/>
              <a:t>1) Freckle 4</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grpSp>
        <p:nvGrpSpPr>
          <p:cNvPr id="2" name="그룹 1"/>
          <p:cNvGrpSpPr/>
          <p:nvPr/>
        </p:nvGrpSpPr>
        <p:grpSpPr>
          <a:xfrm>
            <a:off x="1213912" y="1980852"/>
            <a:ext cx="6716177" cy="3923061"/>
            <a:chOff x="1213911" y="1980852"/>
            <a:chExt cx="6716177" cy="3923061"/>
          </a:xfrm>
        </p:grpSpPr>
        <p:grpSp>
          <p:nvGrpSpPr>
            <p:cNvPr id="5" name="그룹 4"/>
            <p:cNvGrpSpPr/>
            <p:nvPr/>
          </p:nvGrpSpPr>
          <p:grpSpPr>
            <a:xfrm>
              <a:off x="1213912" y="2285999"/>
              <a:ext cx="6716176" cy="3617914"/>
              <a:chOff x="1259632" y="2285999"/>
              <a:chExt cx="6716176" cy="3617914"/>
            </a:xfrm>
          </p:grpSpPr>
          <p:pic>
            <p:nvPicPr>
              <p:cNvPr id="5122" name="Picture 2" descr="C:\Users\Administrator\Desktop\QPTP PPT 준비 자료\비손에 줄 파일\주근깨, 잡티\이oo2\치료전.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286000"/>
                <a:ext cx="2981325" cy="361791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QPTP PPT 준비 자료\비손에 줄 파일\주근깨, 잡티\이oo2\치료후.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189" y="2285999"/>
                <a:ext cx="3017619" cy="3617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그룹 11"/>
            <p:cNvGrpSpPr/>
            <p:nvPr/>
          </p:nvGrpSpPr>
          <p:grpSpPr>
            <a:xfrm flipV="1">
              <a:off x="1213911" y="1980852"/>
              <a:ext cx="2981325" cy="305148"/>
              <a:chOff x="683565" y="2475779"/>
              <a:chExt cx="2981325" cy="305148"/>
            </a:xfrm>
            <a:solidFill>
              <a:schemeClr val="tx1">
                <a:lumMod val="65000"/>
                <a:lumOff val="35000"/>
              </a:schemeClr>
            </a:solidFill>
            <a:effectLst>
              <a:outerShdw blurRad="50800" dist="38100" dir="2700000" algn="tl" rotWithShape="0">
                <a:prstClr val="black">
                  <a:alpha val="40000"/>
                </a:prstClr>
              </a:outerShdw>
            </a:effectLst>
          </p:grpSpPr>
          <p:sp>
            <p:nvSpPr>
              <p:cNvPr id="13" name="직사각형 12"/>
              <p:cNvSpPr/>
              <p:nvPr/>
            </p:nvSpPr>
            <p:spPr>
              <a:xfrm>
                <a:off x="683565" y="2475779"/>
                <a:ext cx="2981325" cy="89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한쪽 모서리가 잘린 사각형 13"/>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nvGrpSpPr>
            <p:cNvPr id="15" name="그룹 14"/>
            <p:cNvGrpSpPr/>
            <p:nvPr/>
          </p:nvGrpSpPr>
          <p:grpSpPr>
            <a:xfrm flipV="1">
              <a:off x="4912469" y="1980852"/>
              <a:ext cx="3017619" cy="305147"/>
              <a:chOff x="672860" y="2475780"/>
              <a:chExt cx="3099435"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475780"/>
                <a:ext cx="3099434" cy="89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sp>
        <p:nvSpPr>
          <p:cNvPr id="19" name="TextBox 18"/>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18" name="오른쪽 화살표 17"/>
          <p:cNvSpPr/>
          <p:nvPr/>
        </p:nvSpPr>
        <p:spPr>
          <a:xfrm>
            <a:off x="4297412"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87388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489772" y="1899717"/>
            <a:ext cx="6164457" cy="4005783"/>
            <a:chOff x="1489772" y="1899717"/>
            <a:chExt cx="6164457" cy="4005783"/>
          </a:xfrm>
        </p:grpSpPr>
        <p:pic>
          <p:nvPicPr>
            <p:cNvPr id="6146" name="Picture 2" descr="C:\Users\Administrator\Desktop\QPTP PPT 준비 자료\비손에 줄 파일\주근깨, 잡티\정oo\시술전.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772" y="2204864"/>
              <a:ext cx="2647950" cy="369728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그룹 11"/>
            <p:cNvGrpSpPr/>
            <p:nvPr/>
          </p:nvGrpSpPr>
          <p:grpSpPr>
            <a:xfrm flipV="1">
              <a:off x="1489772" y="1899717"/>
              <a:ext cx="2647950" cy="305147"/>
              <a:chOff x="683566" y="2475780"/>
              <a:chExt cx="2647950" cy="305147"/>
            </a:xfrm>
            <a:solidFill>
              <a:schemeClr val="tx1">
                <a:lumMod val="65000"/>
                <a:lumOff val="35000"/>
              </a:schemeClr>
            </a:solidFill>
            <a:effectLst>
              <a:outerShdw blurRad="50800" dist="38100" dir="2700000" algn="tl" rotWithShape="0">
                <a:prstClr val="black">
                  <a:alpha val="40000"/>
                </a:prstClr>
              </a:outerShdw>
            </a:effectLst>
          </p:grpSpPr>
          <p:sp>
            <p:nvSpPr>
              <p:cNvPr id="13" name="직사각형 12"/>
              <p:cNvSpPr/>
              <p:nvPr/>
            </p:nvSpPr>
            <p:spPr>
              <a:xfrm>
                <a:off x="683566" y="2475781"/>
                <a:ext cx="2647950" cy="891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한쪽 모서리가 잘린 사각형 13"/>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pic>
          <p:nvPicPr>
            <p:cNvPr id="6147" name="Picture 3" descr="C:\Users\Administrator\Desktop\QPTP PPT 준비 자료\비손에 줄 파일\주근깨, 잡티\정oo\시술후.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768" y="2204864"/>
              <a:ext cx="2374460" cy="370063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그룹 14"/>
            <p:cNvGrpSpPr/>
            <p:nvPr/>
          </p:nvGrpSpPr>
          <p:grpSpPr>
            <a:xfrm flipV="1">
              <a:off x="5279768" y="1899717"/>
              <a:ext cx="2374461" cy="305147"/>
              <a:chOff x="672860" y="2475780"/>
              <a:chExt cx="2438839"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475781"/>
                <a:ext cx="2438838" cy="89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sp>
        <p:nvSpPr>
          <p:cNvPr id="9" name="TextBox 8"/>
          <p:cNvSpPr txBox="1"/>
          <p:nvPr/>
        </p:nvSpPr>
        <p:spPr>
          <a:xfrm>
            <a:off x="611560" y="908720"/>
            <a:ext cx="4990212" cy="461665"/>
          </a:xfrm>
          <a:prstGeom prst="rect">
            <a:avLst/>
          </a:prstGeom>
          <a:noFill/>
        </p:spPr>
        <p:txBody>
          <a:bodyPr wrap="none" rtlCol="0">
            <a:spAutoFit/>
          </a:bodyPr>
          <a:lstStyle/>
          <a:p>
            <a:r>
              <a:rPr lang="en-US" altLang="ko-KR" sz="2400" b="1" dirty="0"/>
              <a:t>2. Epidermal melanocytic lesions</a:t>
            </a:r>
          </a:p>
        </p:txBody>
      </p:sp>
      <p:sp>
        <p:nvSpPr>
          <p:cNvPr id="10" name="TextBox 9"/>
          <p:cNvSpPr txBox="1"/>
          <p:nvPr/>
        </p:nvSpPr>
        <p:spPr>
          <a:xfrm>
            <a:off x="1043608" y="1409052"/>
            <a:ext cx="1530740" cy="400110"/>
          </a:xfrm>
          <a:prstGeom prst="rect">
            <a:avLst/>
          </a:prstGeom>
          <a:noFill/>
        </p:spPr>
        <p:txBody>
          <a:bodyPr wrap="none" rtlCol="0">
            <a:spAutoFit/>
          </a:bodyPr>
          <a:lstStyle/>
          <a:p>
            <a:r>
              <a:rPr lang="en-US" altLang="ko-KR" sz="2000" dirty="0" smtClean="0"/>
              <a:t>1) Freckle 5</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smtClean="0"/>
              <a:t>Kim </a:t>
            </a:r>
            <a:r>
              <a:rPr lang="en-US" altLang="ko-KR" dirty="0" err="1" smtClean="0"/>
              <a:t>Sanghyeok</a:t>
            </a:r>
            <a:r>
              <a:rPr lang="en-US" altLang="ko-KR" dirty="0" smtClean="0"/>
              <a:t> </a:t>
            </a:r>
            <a:r>
              <a:rPr lang="en-US" altLang="ko-KR" dirty="0"/>
              <a:t>D.M.D., M.D</a:t>
            </a:r>
          </a:p>
        </p:txBody>
      </p:sp>
      <p:sp>
        <p:nvSpPr>
          <p:cNvPr id="21" name="TextBox 20"/>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19" name="오른쪽 화살표 18"/>
          <p:cNvSpPr/>
          <p:nvPr/>
        </p:nvSpPr>
        <p:spPr>
          <a:xfrm>
            <a:off x="4441428"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87388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241" y="908720"/>
            <a:ext cx="8600239" cy="461665"/>
          </a:xfrm>
          <a:prstGeom prst="rect">
            <a:avLst/>
          </a:prstGeom>
          <a:noFill/>
        </p:spPr>
        <p:txBody>
          <a:bodyPr wrap="none" rtlCol="0">
            <a:spAutoFit/>
          </a:bodyPr>
          <a:lstStyle/>
          <a:p>
            <a:r>
              <a:rPr lang="en-US" altLang="ko-KR" sz="2400" b="1" dirty="0"/>
              <a:t>3. Combination of Quasi-Long mode </a:t>
            </a:r>
            <a:r>
              <a:rPr lang="en-US" altLang="ko-KR" sz="2400" b="1" dirty="0" smtClean="0"/>
              <a:t>+ Q </a:t>
            </a:r>
            <a:r>
              <a:rPr lang="en-US" altLang="ko-KR" sz="2400" b="1" dirty="0"/>
              <a:t>switched mode</a:t>
            </a:r>
          </a:p>
        </p:txBody>
      </p:sp>
      <p:sp>
        <p:nvSpPr>
          <p:cNvPr id="6" name="TextBox 5"/>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7" name="직사각형 6"/>
          <p:cNvSpPr/>
          <p:nvPr/>
        </p:nvSpPr>
        <p:spPr>
          <a:xfrm>
            <a:off x="611560" y="1370385"/>
            <a:ext cx="7920880" cy="4893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just">
              <a:lnSpc>
                <a:spcPct val="120000"/>
              </a:lnSpc>
            </a:pP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The procedure begins with the application of carbon cream to the surface of skin, followed by the penetration of 1064nm Quasi-Long laser into the </a:t>
            </a:r>
            <a:r>
              <a:rPr lang="en-US" altLang="ko-KR" sz="20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skin. As </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the pulse duration is 5ns which is much shorter than the thermal relaxation time of the target, the instantaneous energy is used up at the first reaction, and consequently, has little time to spread </a:t>
            </a:r>
          </a:p>
          <a:p>
            <a:pPr algn="just">
              <a:lnSpc>
                <a:spcPct val="120000"/>
              </a:lnSpc>
            </a:pP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By contrast, Quasi-Long Mode allows the laser to be irradiated with the pulse duration of 300us exceeding the thermal relaxation time. Therefore, there is adequate time to diffuse the heat into the surrounding area of tissue, and the thermal effect, created in this way, makes the skin temperature rise slowly. This thermal effect naturally stimulates the re-synthesis of collagen, improving skin elasticity and skin tone at the same time. </a:t>
            </a:r>
          </a:p>
        </p:txBody>
      </p:sp>
    </p:spTree>
    <p:extLst>
      <p:ext uri="{BB962C8B-B14F-4D97-AF65-F5344CB8AC3E}">
        <p14:creationId xmlns:p14="http://schemas.microsoft.com/office/powerpoint/2010/main" val="622424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한쪽 모서리가 둥근 사각형 11"/>
          <p:cNvSpPr/>
          <p:nvPr/>
        </p:nvSpPr>
        <p:spPr>
          <a:xfrm>
            <a:off x="5914278" y="2708920"/>
            <a:ext cx="2524276" cy="956106"/>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한쪽 모서리가 둥근 사각형 1"/>
          <p:cNvSpPr/>
          <p:nvPr/>
        </p:nvSpPr>
        <p:spPr>
          <a:xfrm>
            <a:off x="1626950" y="2708920"/>
            <a:ext cx="2524276" cy="956106"/>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092" y="1503109"/>
            <a:ext cx="1885715" cy="2161917"/>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2123728" y="2925363"/>
            <a:ext cx="1854914" cy="523220"/>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smtClean="0">
                <a:solidFill>
                  <a:schemeClr val="bg1"/>
                </a:solidFill>
              </a:rPr>
              <a:t>Patient’s </a:t>
            </a:r>
            <a:r>
              <a:rPr lang="en-US" altLang="ko-KR" sz="1400" dirty="0">
                <a:solidFill>
                  <a:schemeClr val="bg1"/>
                </a:solidFill>
              </a:rPr>
              <a:t>face </a:t>
            </a:r>
            <a:r>
              <a:rPr lang="en-US" altLang="ko-KR" sz="1400" dirty="0" smtClean="0">
                <a:solidFill>
                  <a:schemeClr val="bg1"/>
                </a:solidFill>
              </a:rPr>
              <a:t>should be washed</a:t>
            </a:r>
            <a:endParaRPr lang="ko-KR" altLang="en-US" sz="1400" dirty="0">
              <a:solidFill>
                <a:schemeClr val="bg1"/>
              </a:solidFill>
            </a:endParaRPr>
          </a:p>
        </p:txBody>
      </p:sp>
      <p:sp>
        <p:nvSpPr>
          <p:cNvPr id="6" name="직사각형 5"/>
          <p:cNvSpPr/>
          <p:nvPr/>
        </p:nvSpPr>
        <p:spPr>
          <a:xfrm>
            <a:off x="6372200" y="2801110"/>
            <a:ext cx="2066354" cy="738664"/>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a:solidFill>
                  <a:schemeClr val="bg1"/>
                </a:solidFill>
              </a:rPr>
              <a:t>The Carbon </a:t>
            </a:r>
            <a:r>
              <a:rPr lang="en-US" altLang="ko-KR" sz="1400" dirty="0" smtClean="0">
                <a:solidFill>
                  <a:schemeClr val="bg1"/>
                </a:solidFill>
              </a:rPr>
              <a:t>gel(cream) </a:t>
            </a:r>
            <a:r>
              <a:rPr lang="en-US" altLang="ko-KR" sz="1400" dirty="0">
                <a:solidFill>
                  <a:schemeClr val="bg1"/>
                </a:solidFill>
              </a:rPr>
              <a:t>is </a:t>
            </a:r>
            <a:r>
              <a:rPr lang="en-US" altLang="ko-KR" sz="1400" dirty="0" smtClean="0">
                <a:solidFill>
                  <a:schemeClr val="bg1"/>
                </a:solidFill>
              </a:rPr>
              <a:t>applied </a:t>
            </a:r>
            <a:r>
              <a:rPr lang="en-US" altLang="ko-KR" sz="1400" dirty="0">
                <a:solidFill>
                  <a:schemeClr val="bg1"/>
                </a:solidFill>
              </a:rPr>
              <a:t>evenly over the </a:t>
            </a:r>
            <a:r>
              <a:rPr lang="en-US" altLang="ko-KR" sz="1400" dirty="0" smtClean="0">
                <a:solidFill>
                  <a:schemeClr val="bg1"/>
                </a:solidFill>
              </a:rPr>
              <a:t>face.</a:t>
            </a:r>
            <a:endParaRPr lang="ko-KR" altLang="en-US" sz="1400" dirty="0">
              <a:solidFill>
                <a:schemeClr val="bg1"/>
              </a:solidFill>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61207" y="3789040"/>
            <a:ext cx="2221986" cy="25474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560" y="908720"/>
            <a:ext cx="8167429" cy="461665"/>
          </a:xfrm>
          <a:prstGeom prst="rect">
            <a:avLst/>
          </a:prstGeom>
          <a:noFill/>
        </p:spPr>
        <p:txBody>
          <a:bodyPr wrap="none" rtlCol="0">
            <a:spAutoFit/>
          </a:bodyPr>
          <a:lstStyle/>
          <a:p>
            <a:r>
              <a:rPr lang="en-US" altLang="ko-KR" sz="2400" b="1" dirty="0" smtClean="0"/>
              <a:t>Preparation of the face and laser treatment technique</a:t>
            </a:r>
            <a:endParaRPr lang="en-US" altLang="ko-KR" sz="2400" b="1" dirty="0"/>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04572" y="1503109"/>
            <a:ext cx="1885715" cy="2161917"/>
          </a:xfrm>
          <a:prstGeom prst="rect">
            <a:avLst/>
          </a:prstGeom>
          <a:noFill/>
          <a:extLst>
            <a:ext uri="{909E8E84-426E-40DD-AFC4-6F175D3DCCD1}">
              <a14:hiddenFill xmlns:a14="http://schemas.microsoft.com/office/drawing/2010/main">
                <a:solidFill>
                  <a:srgbClr val="FFFFFF"/>
                </a:solidFill>
              </a14:hiddenFill>
            </a:ext>
          </a:extLst>
        </p:spPr>
      </p:pic>
      <p:sp>
        <p:nvSpPr>
          <p:cNvPr id="15" name="한쪽 모서리가 둥근 사각형 14"/>
          <p:cNvSpPr/>
          <p:nvPr/>
        </p:nvSpPr>
        <p:spPr>
          <a:xfrm>
            <a:off x="1626950" y="5282931"/>
            <a:ext cx="2524276" cy="1043637"/>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0109" y="4040517"/>
            <a:ext cx="2002637" cy="2295965"/>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2051720" y="5336936"/>
            <a:ext cx="2160240" cy="738664"/>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smtClean="0">
                <a:solidFill>
                  <a:schemeClr val="bg1"/>
                </a:solidFill>
              </a:rPr>
              <a:t>Wait 10 to 20 minutes for Carbon gel(cream)</a:t>
            </a:r>
            <a:r>
              <a:rPr lang="en-US" altLang="ko-KR" sz="1400" dirty="0">
                <a:solidFill>
                  <a:schemeClr val="bg1"/>
                </a:solidFill>
              </a:rPr>
              <a:t> </a:t>
            </a:r>
            <a:r>
              <a:rPr lang="en-US" altLang="ko-KR" sz="1400" dirty="0" smtClean="0">
                <a:solidFill>
                  <a:schemeClr val="bg1"/>
                </a:solidFill>
              </a:rPr>
              <a:t>absorbed into the skin.</a:t>
            </a:r>
            <a:endParaRPr lang="ko-KR" altLang="en-US" sz="1400" dirty="0">
              <a:solidFill>
                <a:schemeClr val="bg1"/>
              </a:solidFill>
            </a:endParaRPr>
          </a:p>
        </p:txBody>
      </p:sp>
      <p:sp>
        <p:nvSpPr>
          <p:cNvPr id="7" name="TextBox 6"/>
          <p:cNvSpPr txBox="1"/>
          <p:nvPr/>
        </p:nvSpPr>
        <p:spPr>
          <a:xfrm>
            <a:off x="3680624" y="2123418"/>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1</a:t>
            </a:r>
            <a:endParaRPr lang="ko-KR" altLang="en-US" sz="4800" dirty="0">
              <a:solidFill>
                <a:schemeClr val="tx1">
                  <a:lumMod val="65000"/>
                  <a:lumOff val="35000"/>
                </a:schemeClr>
              </a:solidFill>
            </a:endParaRPr>
          </a:p>
        </p:txBody>
      </p:sp>
      <p:sp>
        <p:nvSpPr>
          <p:cNvPr id="18" name="TextBox 17"/>
          <p:cNvSpPr txBox="1"/>
          <p:nvPr/>
        </p:nvSpPr>
        <p:spPr>
          <a:xfrm>
            <a:off x="7976579" y="2123418"/>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2</a:t>
            </a:r>
            <a:endParaRPr lang="ko-KR" altLang="en-US" sz="4800" dirty="0">
              <a:solidFill>
                <a:schemeClr val="tx1">
                  <a:lumMod val="65000"/>
                  <a:lumOff val="35000"/>
                </a:schemeClr>
              </a:solidFill>
            </a:endParaRPr>
          </a:p>
        </p:txBody>
      </p:sp>
      <p:sp>
        <p:nvSpPr>
          <p:cNvPr id="19" name="TextBox 18"/>
          <p:cNvSpPr txBox="1"/>
          <p:nvPr/>
        </p:nvSpPr>
        <p:spPr>
          <a:xfrm>
            <a:off x="3680624" y="4694934"/>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3</a:t>
            </a:r>
            <a:endParaRPr lang="ko-KR" altLang="en-US" sz="4800" dirty="0">
              <a:solidFill>
                <a:schemeClr val="tx1">
                  <a:lumMod val="65000"/>
                  <a:lumOff val="35000"/>
                </a:schemeClr>
              </a:solidFill>
            </a:endParaRPr>
          </a:p>
        </p:txBody>
      </p:sp>
      <p:sp>
        <p:nvSpPr>
          <p:cNvPr id="20" name="TextBox 19"/>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2950378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11560" y="2231614"/>
            <a:ext cx="7549898" cy="407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5843716" cy="461665"/>
          </a:xfrm>
          <a:prstGeom prst="rect">
            <a:avLst/>
          </a:prstGeom>
          <a:noFill/>
        </p:spPr>
        <p:txBody>
          <a:bodyPr wrap="none" rtlCol="0">
            <a:spAutoFit/>
          </a:bodyPr>
          <a:lstStyle/>
          <a:p>
            <a:r>
              <a:rPr lang="en-US" altLang="ko-KR" sz="2400" b="1" dirty="0" smtClean="0"/>
              <a:t>1) </a:t>
            </a:r>
            <a:r>
              <a:rPr lang="en-US" altLang="ko-KR" sz="2400" b="1" dirty="0"/>
              <a:t>First </a:t>
            </a:r>
            <a:r>
              <a:rPr lang="en-US" altLang="ko-KR" sz="2400" b="1" dirty="0" smtClean="0"/>
              <a:t>treatment </a:t>
            </a:r>
            <a:r>
              <a:rPr lang="en-US" altLang="ko-KR" sz="2400" b="1" dirty="0"/>
              <a:t>with Carbon Cream </a:t>
            </a:r>
          </a:p>
        </p:txBody>
      </p:sp>
      <p:sp>
        <p:nvSpPr>
          <p:cNvPr id="7" name="TextBox 6"/>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2973529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한쪽 모서리가 둥근 사각형 7"/>
          <p:cNvSpPr/>
          <p:nvPr/>
        </p:nvSpPr>
        <p:spPr>
          <a:xfrm>
            <a:off x="5914278" y="2708920"/>
            <a:ext cx="2524276" cy="956106"/>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한쪽 모서리가 둥근 사각형 8"/>
          <p:cNvSpPr/>
          <p:nvPr/>
        </p:nvSpPr>
        <p:spPr>
          <a:xfrm>
            <a:off x="1626950" y="2708920"/>
            <a:ext cx="2524276" cy="956106"/>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둥근 사각형 15"/>
          <p:cNvSpPr/>
          <p:nvPr/>
        </p:nvSpPr>
        <p:spPr>
          <a:xfrm>
            <a:off x="1626950" y="5282931"/>
            <a:ext cx="2524276" cy="1043637"/>
          </a:xfrm>
          <a:prstGeom prst="round1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3680624" y="2123418"/>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1</a:t>
            </a:r>
            <a:endParaRPr lang="ko-KR" altLang="en-US" sz="4800" dirty="0">
              <a:solidFill>
                <a:schemeClr val="tx1">
                  <a:lumMod val="65000"/>
                  <a:lumOff val="35000"/>
                </a:schemeClr>
              </a:solidFill>
            </a:endParaRPr>
          </a:p>
        </p:txBody>
      </p:sp>
      <p:sp>
        <p:nvSpPr>
          <p:cNvPr id="20" name="TextBox 19"/>
          <p:cNvSpPr txBox="1"/>
          <p:nvPr/>
        </p:nvSpPr>
        <p:spPr>
          <a:xfrm>
            <a:off x="7976579" y="2123418"/>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2</a:t>
            </a:r>
            <a:endParaRPr lang="ko-KR" altLang="en-US" sz="4800" dirty="0">
              <a:solidFill>
                <a:schemeClr val="tx1">
                  <a:lumMod val="65000"/>
                  <a:lumOff val="35000"/>
                </a:schemeClr>
              </a:solidFill>
            </a:endParaRPr>
          </a:p>
        </p:txBody>
      </p:sp>
      <p:sp>
        <p:nvSpPr>
          <p:cNvPr id="21" name="TextBox 20"/>
          <p:cNvSpPr txBox="1"/>
          <p:nvPr/>
        </p:nvSpPr>
        <p:spPr>
          <a:xfrm>
            <a:off x="3680624" y="4694934"/>
            <a:ext cx="339837" cy="738664"/>
          </a:xfrm>
          <a:prstGeom prst="rect">
            <a:avLst/>
          </a:prstGeom>
          <a:noFill/>
        </p:spPr>
        <p:txBody>
          <a:bodyPr wrap="none" lIns="0" tIns="0" rIns="0" bIns="0" rtlCol="0">
            <a:spAutoFit/>
          </a:bodyPr>
          <a:lstStyle/>
          <a:p>
            <a:r>
              <a:rPr lang="en-US" altLang="ko-KR" sz="4800" dirty="0" smtClean="0">
                <a:solidFill>
                  <a:schemeClr val="tx1">
                    <a:lumMod val="65000"/>
                    <a:lumOff val="35000"/>
                  </a:schemeClr>
                </a:solidFill>
              </a:rPr>
              <a:t>3</a:t>
            </a:r>
            <a:endParaRPr lang="ko-KR" altLang="en-US" sz="4800" dirty="0">
              <a:solidFill>
                <a:schemeClr val="tx1">
                  <a:lumMod val="65000"/>
                  <a:lumOff val="35000"/>
                </a:schemeClr>
              </a:solidFill>
            </a:endParaRPr>
          </a:p>
        </p:txBody>
      </p:sp>
      <p:pic>
        <p:nvPicPr>
          <p:cNvPr id="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5239" y="4161507"/>
            <a:ext cx="18840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616" y="1504312"/>
            <a:ext cx="1884666" cy="21607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05097" y="1503109"/>
            <a:ext cx="1890937" cy="2167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60" y="908720"/>
            <a:ext cx="4006225" cy="461665"/>
          </a:xfrm>
          <a:prstGeom prst="rect">
            <a:avLst/>
          </a:prstGeom>
          <a:noFill/>
        </p:spPr>
        <p:txBody>
          <a:bodyPr wrap="none" rtlCol="0">
            <a:spAutoFit/>
          </a:bodyPr>
          <a:lstStyle/>
          <a:p>
            <a:r>
              <a:rPr lang="en-US" altLang="ko-KR" sz="2400" b="1" dirty="0" err="1" smtClean="0"/>
              <a:t>i</a:t>
            </a:r>
            <a:r>
              <a:rPr lang="en-US" altLang="ko-KR" sz="2400" b="1" dirty="0" smtClean="0"/>
              <a:t>) Quasi-Long Pulse Mode</a:t>
            </a:r>
            <a:endParaRPr lang="en-US" altLang="ko-KR" sz="2400" b="1" dirty="0"/>
          </a:p>
        </p:txBody>
      </p:sp>
      <p:sp>
        <p:nvSpPr>
          <p:cNvPr id="27" name="TextBox 26"/>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2" name="직사각형 21"/>
          <p:cNvSpPr/>
          <p:nvPr/>
        </p:nvSpPr>
        <p:spPr>
          <a:xfrm>
            <a:off x="2123728" y="2716906"/>
            <a:ext cx="1854914" cy="954107"/>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smtClean="0">
                <a:gradFill>
                  <a:gsLst>
                    <a:gs pos="59000">
                      <a:schemeClr val="bg1"/>
                    </a:gs>
                    <a:gs pos="68000">
                      <a:schemeClr val="bg1">
                        <a:lumMod val="65000"/>
                      </a:schemeClr>
                    </a:gs>
                    <a:gs pos="79000">
                      <a:schemeClr val="bg1"/>
                    </a:gs>
                  </a:gsLst>
                  <a:lin ang="5400000" scaled="0"/>
                </a:gradFill>
              </a:rPr>
              <a:t>Quasi-Long </a:t>
            </a:r>
          </a:p>
          <a:p>
            <a:r>
              <a:rPr lang="en-US" altLang="ko-KR" sz="1400" dirty="0" smtClean="0">
                <a:gradFill>
                  <a:gsLst>
                    <a:gs pos="59000">
                      <a:schemeClr val="bg1"/>
                    </a:gs>
                    <a:gs pos="68000">
                      <a:schemeClr val="bg1">
                        <a:lumMod val="65000"/>
                      </a:schemeClr>
                    </a:gs>
                    <a:gs pos="79000">
                      <a:schemeClr val="bg1"/>
                    </a:gs>
                  </a:gsLst>
                  <a:lin ang="5400000" scaled="0"/>
                </a:gradFill>
              </a:rPr>
              <a:t>1064 Zoom HP </a:t>
            </a:r>
          </a:p>
          <a:p>
            <a:r>
              <a:rPr lang="en-US" altLang="ko-KR" sz="1400" dirty="0" smtClean="0">
                <a:gradFill>
                  <a:gsLst>
                    <a:gs pos="59000">
                      <a:schemeClr val="bg1"/>
                    </a:gs>
                    <a:gs pos="68000">
                      <a:schemeClr val="bg1">
                        <a:lumMod val="65000"/>
                      </a:schemeClr>
                    </a:gs>
                    <a:gs pos="79000">
                      <a:schemeClr val="bg1"/>
                    </a:gs>
                  </a:gsLst>
                  <a:lin ang="5400000" scaled="0"/>
                </a:gradFill>
              </a:rPr>
              <a:t>Spot Size 7.5mm</a:t>
            </a:r>
          </a:p>
          <a:p>
            <a:r>
              <a:rPr lang="en-US" altLang="ko-KR" sz="1400" dirty="0" smtClean="0">
                <a:gradFill>
                  <a:gsLst>
                    <a:gs pos="59000">
                      <a:schemeClr val="bg1"/>
                    </a:gs>
                    <a:gs pos="68000">
                      <a:schemeClr val="bg1">
                        <a:lumMod val="65000"/>
                      </a:schemeClr>
                    </a:gs>
                    <a:gs pos="79000">
                      <a:schemeClr val="bg1"/>
                    </a:gs>
                  </a:gsLst>
                  <a:lin ang="5400000" scaled="0"/>
                </a:gradFill>
              </a:rPr>
              <a:t>1.8 ~ 2.3J/cm2 </a:t>
            </a:r>
            <a:endParaRPr lang="ko-KR" altLang="en-US" sz="1400" dirty="0">
              <a:gradFill>
                <a:gsLst>
                  <a:gs pos="59000">
                    <a:schemeClr val="bg1"/>
                  </a:gs>
                  <a:gs pos="68000">
                    <a:schemeClr val="bg1">
                      <a:lumMod val="65000"/>
                    </a:schemeClr>
                  </a:gs>
                  <a:gs pos="79000">
                    <a:schemeClr val="bg1"/>
                  </a:gs>
                </a:gsLst>
                <a:lin ang="5400000" scaled="0"/>
              </a:gradFill>
            </a:endParaRPr>
          </a:p>
        </p:txBody>
      </p:sp>
      <p:sp>
        <p:nvSpPr>
          <p:cNvPr id="28" name="직사각형 27"/>
          <p:cNvSpPr/>
          <p:nvPr/>
        </p:nvSpPr>
        <p:spPr>
          <a:xfrm>
            <a:off x="6444208" y="2721488"/>
            <a:ext cx="1854914" cy="954107"/>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a:gradFill>
                  <a:gsLst>
                    <a:gs pos="59000">
                      <a:schemeClr val="bg1"/>
                    </a:gs>
                    <a:gs pos="68000">
                      <a:schemeClr val="bg1">
                        <a:lumMod val="65000"/>
                      </a:schemeClr>
                    </a:gs>
                    <a:gs pos="79000">
                      <a:schemeClr val="bg1"/>
                    </a:gs>
                  </a:gsLst>
                  <a:lin ang="5400000" scaled="0"/>
                </a:gradFill>
              </a:rPr>
              <a:t>Quasi-Long </a:t>
            </a:r>
          </a:p>
          <a:p>
            <a:r>
              <a:rPr lang="en-US" altLang="ko-KR" sz="1400" dirty="0">
                <a:gradFill>
                  <a:gsLst>
                    <a:gs pos="59000">
                      <a:schemeClr val="bg1"/>
                    </a:gs>
                    <a:gs pos="68000">
                      <a:schemeClr val="bg1">
                        <a:lumMod val="65000"/>
                      </a:schemeClr>
                    </a:gs>
                    <a:gs pos="79000">
                      <a:schemeClr val="bg1"/>
                    </a:gs>
                  </a:gsLst>
                  <a:lin ang="5400000" scaled="0"/>
                </a:gradFill>
              </a:rPr>
              <a:t>1064 Zoom HP </a:t>
            </a:r>
          </a:p>
          <a:p>
            <a:r>
              <a:rPr lang="en-US" altLang="ko-KR" sz="1400" dirty="0">
                <a:gradFill>
                  <a:gsLst>
                    <a:gs pos="59000">
                      <a:schemeClr val="bg1"/>
                    </a:gs>
                    <a:gs pos="68000">
                      <a:schemeClr val="bg1">
                        <a:lumMod val="65000"/>
                      </a:schemeClr>
                    </a:gs>
                    <a:gs pos="79000">
                      <a:schemeClr val="bg1"/>
                    </a:gs>
                  </a:gsLst>
                  <a:lin ang="5400000" scaled="0"/>
                </a:gradFill>
              </a:rPr>
              <a:t>Spot Size 7.5mm</a:t>
            </a:r>
          </a:p>
          <a:p>
            <a:r>
              <a:rPr lang="en-US" altLang="ko-KR" sz="1400" dirty="0" smtClean="0">
                <a:gradFill>
                  <a:gsLst>
                    <a:gs pos="59000">
                      <a:schemeClr val="bg1"/>
                    </a:gs>
                    <a:gs pos="68000">
                      <a:schemeClr val="bg1">
                        <a:lumMod val="65000"/>
                      </a:schemeClr>
                    </a:gs>
                    <a:gs pos="79000">
                      <a:schemeClr val="bg1"/>
                    </a:gs>
                  </a:gsLst>
                  <a:lin ang="5400000" scaled="0"/>
                </a:gradFill>
              </a:rPr>
              <a:t>1.8 </a:t>
            </a:r>
            <a:r>
              <a:rPr lang="en-US" altLang="ko-KR" sz="1400" dirty="0">
                <a:gradFill>
                  <a:gsLst>
                    <a:gs pos="59000">
                      <a:schemeClr val="bg1"/>
                    </a:gs>
                    <a:gs pos="68000">
                      <a:schemeClr val="bg1">
                        <a:lumMod val="65000"/>
                      </a:schemeClr>
                    </a:gs>
                    <a:gs pos="79000">
                      <a:schemeClr val="bg1"/>
                    </a:gs>
                  </a:gsLst>
                  <a:lin ang="5400000" scaled="0"/>
                </a:gradFill>
              </a:rPr>
              <a:t>~ 2.3J/cm2 </a:t>
            </a:r>
            <a:endParaRPr lang="ko-KR" altLang="en-US" sz="1400" dirty="0">
              <a:gradFill>
                <a:gsLst>
                  <a:gs pos="59000">
                    <a:schemeClr val="bg1"/>
                  </a:gs>
                  <a:gs pos="68000">
                    <a:schemeClr val="bg1">
                      <a:lumMod val="65000"/>
                    </a:schemeClr>
                  </a:gs>
                  <a:gs pos="79000">
                    <a:schemeClr val="bg1"/>
                  </a:gs>
                </a:gsLst>
                <a:lin ang="5400000" scaled="0"/>
              </a:gradFill>
            </a:endParaRPr>
          </a:p>
        </p:txBody>
      </p:sp>
      <p:sp>
        <p:nvSpPr>
          <p:cNvPr id="30" name="직사각형 29"/>
          <p:cNvSpPr/>
          <p:nvPr/>
        </p:nvSpPr>
        <p:spPr>
          <a:xfrm>
            <a:off x="2136625" y="5363152"/>
            <a:ext cx="1854914" cy="954107"/>
          </a:xfrm>
          <a:prstGeom prst="rect">
            <a:avLst/>
          </a:prstGeom>
          <a:effectLst>
            <a:outerShdw dist="25400" dir="2700000" algn="tl" rotWithShape="0">
              <a:prstClr val="black">
                <a:alpha val="30000"/>
              </a:prstClr>
            </a:outerShdw>
          </a:effectLst>
        </p:spPr>
        <p:txBody>
          <a:bodyPr wrap="square">
            <a:spAutoFit/>
          </a:bodyPr>
          <a:lstStyle/>
          <a:p>
            <a:r>
              <a:rPr lang="en-US" altLang="ko-KR" sz="1400" dirty="0">
                <a:gradFill>
                  <a:gsLst>
                    <a:gs pos="59000">
                      <a:schemeClr val="bg1"/>
                    </a:gs>
                    <a:gs pos="68000">
                      <a:schemeClr val="bg1">
                        <a:lumMod val="65000"/>
                      </a:schemeClr>
                    </a:gs>
                    <a:gs pos="79000">
                      <a:schemeClr val="bg1"/>
                    </a:gs>
                  </a:gsLst>
                  <a:lin ang="5400000" scaled="0"/>
                </a:gradFill>
              </a:rPr>
              <a:t>Quasi-Long </a:t>
            </a:r>
          </a:p>
          <a:p>
            <a:r>
              <a:rPr lang="en-US" altLang="ko-KR" sz="1400" dirty="0">
                <a:gradFill>
                  <a:gsLst>
                    <a:gs pos="59000">
                      <a:schemeClr val="bg1"/>
                    </a:gs>
                    <a:gs pos="68000">
                      <a:schemeClr val="bg1">
                        <a:lumMod val="65000"/>
                      </a:schemeClr>
                    </a:gs>
                    <a:gs pos="79000">
                      <a:schemeClr val="bg1"/>
                    </a:gs>
                  </a:gsLst>
                  <a:lin ang="5400000" scaled="0"/>
                </a:gradFill>
              </a:rPr>
              <a:t>1064 Zoom HP </a:t>
            </a:r>
          </a:p>
          <a:p>
            <a:r>
              <a:rPr lang="en-US" altLang="ko-KR" sz="1400" dirty="0">
                <a:gradFill>
                  <a:gsLst>
                    <a:gs pos="59000">
                      <a:schemeClr val="bg1"/>
                    </a:gs>
                    <a:gs pos="68000">
                      <a:schemeClr val="bg1">
                        <a:lumMod val="65000"/>
                      </a:schemeClr>
                    </a:gs>
                    <a:gs pos="79000">
                      <a:schemeClr val="bg1"/>
                    </a:gs>
                  </a:gsLst>
                  <a:lin ang="5400000" scaled="0"/>
                </a:gradFill>
              </a:rPr>
              <a:t>Spot Size 7.5mm</a:t>
            </a:r>
          </a:p>
          <a:p>
            <a:r>
              <a:rPr lang="en-US" altLang="ko-KR" sz="1400" dirty="0" smtClean="0">
                <a:gradFill>
                  <a:gsLst>
                    <a:gs pos="59000">
                      <a:schemeClr val="bg1"/>
                    </a:gs>
                    <a:gs pos="68000">
                      <a:schemeClr val="bg1">
                        <a:lumMod val="65000"/>
                      </a:schemeClr>
                    </a:gs>
                    <a:gs pos="79000">
                      <a:schemeClr val="bg1"/>
                    </a:gs>
                  </a:gsLst>
                  <a:lin ang="5400000" scaled="0"/>
                </a:gradFill>
              </a:rPr>
              <a:t>1.8 </a:t>
            </a:r>
            <a:r>
              <a:rPr lang="en-US" altLang="ko-KR" sz="1400" dirty="0">
                <a:gradFill>
                  <a:gsLst>
                    <a:gs pos="59000">
                      <a:schemeClr val="bg1"/>
                    </a:gs>
                    <a:gs pos="68000">
                      <a:schemeClr val="bg1">
                        <a:lumMod val="65000"/>
                      </a:schemeClr>
                    </a:gs>
                    <a:gs pos="79000">
                      <a:schemeClr val="bg1"/>
                    </a:gs>
                  </a:gsLst>
                  <a:lin ang="5400000" scaled="0"/>
                </a:gradFill>
              </a:rPr>
              <a:t>~ 2.3J/cm2 </a:t>
            </a:r>
            <a:endParaRPr lang="ko-KR" altLang="en-US" sz="1400" dirty="0">
              <a:gradFill>
                <a:gsLst>
                  <a:gs pos="59000">
                    <a:schemeClr val="bg1"/>
                  </a:gs>
                  <a:gs pos="68000">
                    <a:schemeClr val="bg1">
                      <a:lumMod val="65000"/>
                    </a:schemeClr>
                  </a:gs>
                  <a:gs pos="79000">
                    <a:schemeClr val="bg1"/>
                  </a:gs>
                </a:gsLst>
                <a:lin ang="5400000" scaled="0"/>
              </a:gradFill>
            </a:endParaRPr>
          </a:p>
        </p:txBody>
      </p:sp>
      <p:sp>
        <p:nvSpPr>
          <p:cNvPr id="17" name="직사각형 16"/>
          <p:cNvSpPr/>
          <p:nvPr/>
        </p:nvSpPr>
        <p:spPr>
          <a:xfrm>
            <a:off x="4499992" y="4111912"/>
            <a:ext cx="4453222" cy="1477328"/>
          </a:xfrm>
          <a:prstGeom prst="rect">
            <a:avLst/>
          </a:prstGeom>
        </p:spPr>
        <p:txBody>
          <a:bodyPr wrap="square">
            <a:spAutoFit/>
          </a:bodyPr>
          <a:lstStyle/>
          <a:p>
            <a:r>
              <a:rPr lang="en-US" altLang="ko-KR" dirty="0" smtClean="0"/>
              <a:t>All of the areas to be treated were covered in 3 passes (horizontal, vertical, and diagonal) with 25 to 30% overlapping until the popping sound was no longer heard. </a:t>
            </a:r>
            <a:endParaRPr lang="ko-KR" altLang="en-US" dirty="0"/>
          </a:p>
        </p:txBody>
      </p:sp>
    </p:spTree>
    <p:extLst>
      <p:ext uri="{BB962C8B-B14F-4D97-AF65-F5344CB8AC3E}">
        <p14:creationId xmlns:p14="http://schemas.microsoft.com/office/powerpoint/2010/main" val="4195094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11560" y="2231614"/>
            <a:ext cx="7549898" cy="407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5963364" cy="461665"/>
          </a:xfrm>
          <a:prstGeom prst="rect">
            <a:avLst/>
          </a:prstGeom>
          <a:noFill/>
        </p:spPr>
        <p:txBody>
          <a:bodyPr wrap="none" rtlCol="0">
            <a:spAutoFit/>
          </a:bodyPr>
          <a:lstStyle/>
          <a:p>
            <a:r>
              <a:rPr lang="en-US" altLang="ko-KR" sz="2400" b="1" dirty="0" smtClean="0"/>
              <a:t>2) Second treatment Q-Switched Mode</a:t>
            </a:r>
            <a:endParaRPr lang="en-US" altLang="ko-KR" sz="2400" b="1" dirty="0"/>
          </a:p>
        </p:txBody>
      </p:sp>
      <p:sp>
        <p:nvSpPr>
          <p:cNvPr id="7" name="TextBox 6"/>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1814642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grpSp>
        <p:nvGrpSpPr>
          <p:cNvPr id="2" name="그룹 1"/>
          <p:cNvGrpSpPr/>
          <p:nvPr/>
        </p:nvGrpSpPr>
        <p:grpSpPr>
          <a:xfrm>
            <a:off x="800175" y="1556792"/>
            <a:ext cx="6927006" cy="4148582"/>
            <a:chOff x="736485" y="1295316"/>
            <a:chExt cx="6927006" cy="4148582"/>
          </a:xfrm>
        </p:grpSpPr>
        <p:sp>
          <p:nvSpPr>
            <p:cNvPr id="5" name="직사각형 4"/>
            <p:cNvSpPr/>
            <p:nvPr/>
          </p:nvSpPr>
          <p:spPr>
            <a:xfrm>
              <a:off x="736485" y="1295316"/>
              <a:ext cx="3905282"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1. </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What is Q switched laser</a:t>
              </a:r>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a:t>
              </a:r>
              <a:endPar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endParaRPr>
            </a:p>
          </p:txBody>
        </p:sp>
        <p:sp>
          <p:nvSpPr>
            <p:cNvPr id="7" name="직사각형 6"/>
            <p:cNvSpPr/>
            <p:nvPr/>
          </p:nvSpPr>
          <p:spPr>
            <a:xfrm>
              <a:off x="736485" y="2042781"/>
              <a:ext cx="6927006"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2. </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Absorption Spectrum of Melanin and </a:t>
              </a:r>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Hemoglobin</a:t>
              </a:r>
              <a:endPar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endParaRPr>
            </a:p>
          </p:txBody>
        </p:sp>
        <p:sp>
          <p:nvSpPr>
            <p:cNvPr id="8" name="직사각형 7"/>
            <p:cNvSpPr/>
            <p:nvPr/>
          </p:nvSpPr>
          <p:spPr>
            <a:xfrm>
              <a:off x="736485" y="2790246"/>
              <a:ext cx="5169795"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3. </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Depth of Penetration by </a:t>
              </a:r>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Wavelength</a:t>
              </a:r>
              <a:endPar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endParaRPr>
            </a:p>
          </p:txBody>
        </p:sp>
        <p:sp>
          <p:nvSpPr>
            <p:cNvPr id="9" name="직사각형 8"/>
            <p:cNvSpPr/>
            <p:nvPr/>
          </p:nvSpPr>
          <p:spPr>
            <a:xfrm>
              <a:off x="736485" y="3537711"/>
              <a:ext cx="4250633"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4. </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User Interface (Lucid </a:t>
              </a:r>
              <a:r>
                <a:rPr lang="en-US" altLang="ko-KR" sz="2200" dirty="0" err="1">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Nd:YAG</a:t>
              </a:r>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a:t>
              </a:r>
              <a:endPar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endParaRPr>
            </a:p>
          </p:txBody>
        </p:sp>
        <p:sp>
          <p:nvSpPr>
            <p:cNvPr id="10" name="직사각형 9"/>
            <p:cNvSpPr/>
            <p:nvPr/>
          </p:nvSpPr>
          <p:spPr>
            <a:xfrm>
              <a:off x="736485" y="4285176"/>
              <a:ext cx="2163587"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5. </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Fractional </a:t>
              </a:r>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HP</a:t>
              </a:r>
              <a:endPar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endParaRPr>
            </a:p>
          </p:txBody>
        </p:sp>
        <p:sp>
          <p:nvSpPr>
            <p:cNvPr id="11" name="직사각형 10"/>
            <p:cNvSpPr/>
            <p:nvPr/>
          </p:nvSpPr>
          <p:spPr>
            <a:xfrm>
              <a:off x="736485" y="5032641"/>
              <a:ext cx="3857256" cy="411257"/>
            </a:xfrm>
            <a:prstGeom prst="rect">
              <a:avLst/>
            </a:prstGeom>
            <a:solidFill>
              <a:schemeClr val="tx1">
                <a:lumMod val="65000"/>
                <a:lumOff val="35000"/>
              </a:schemeClr>
            </a:solidFill>
            <a:ln w="1270">
              <a:noFill/>
            </a:ln>
          </p:spPr>
          <p:txBody>
            <a:bodyPr wrap="none" lIns="72000" tIns="36000" rIns="72000" bIns="36000">
              <a:spAutoFit/>
            </a:bodyPr>
            <a:lstStyle/>
            <a:p>
              <a:r>
                <a:rPr lang="en-US" altLang="ko-KR" sz="2200" dirty="0" smtClean="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6. </a:t>
              </a:r>
              <a:r>
                <a:rPr lang="en-US" altLang="ko-KR" sz="2200" dirty="0" err="1">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Photoacoustic</a:t>
              </a:r>
              <a:r>
                <a:rPr lang="en-US" altLang="ko-KR" sz="2200" dirty="0">
                  <a:ln w="2540" cmpd="sng">
                    <a:solidFill>
                      <a:schemeClr val="bg1">
                        <a:lumMod val="95000"/>
                        <a:alpha val="50000"/>
                      </a:schemeClr>
                    </a:solidFill>
                    <a:prstDash val="solid"/>
                  </a:ln>
                  <a:solidFill>
                    <a:schemeClr val="bg1"/>
                  </a:solidFill>
                  <a:effectLst>
                    <a:outerShdw blurRad="50800" dist="38100" dir="2700000" algn="tl" rotWithShape="0">
                      <a:prstClr val="black">
                        <a:alpha val="40000"/>
                      </a:prstClr>
                    </a:outerShdw>
                  </a:effectLst>
                  <a:latin typeface="+mn-ea"/>
                </a:rPr>
                <a:t> Twin Pulsed</a:t>
              </a:r>
            </a:p>
          </p:txBody>
        </p:sp>
      </p:grpSp>
    </p:spTree>
    <p:extLst>
      <p:ext uri="{BB962C8B-B14F-4D97-AF65-F5344CB8AC3E}">
        <p14:creationId xmlns:p14="http://schemas.microsoft.com/office/powerpoint/2010/main" val="3495066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908720"/>
            <a:ext cx="4367286" cy="461665"/>
          </a:xfrm>
          <a:prstGeom prst="rect">
            <a:avLst/>
          </a:prstGeom>
          <a:noFill/>
        </p:spPr>
        <p:txBody>
          <a:bodyPr wrap="none" rtlCol="0">
            <a:spAutoFit/>
          </a:bodyPr>
          <a:lstStyle/>
          <a:p>
            <a:r>
              <a:rPr lang="en-US" altLang="ko-KR" sz="2400" b="1" dirty="0" err="1" smtClean="0"/>
              <a:t>i</a:t>
            </a:r>
            <a:r>
              <a:rPr lang="en-US" altLang="ko-KR" sz="2400" b="1" dirty="0" smtClean="0"/>
              <a:t>) Laser </a:t>
            </a:r>
            <a:r>
              <a:rPr lang="en-US" altLang="ko-KR" sz="2400" b="1" dirty="0"/>
              <a:t>treatment technique</a:t>
            </a:r>
          </a:p>
        </p:txBody>
      </p:sp>
      <p:pic>
        <p:nvPicPr>
          <p:cNvPr id="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89712" y="3861048"/>
            <a:ext cx="2365198" cy="2711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82118" y="1557346"/>
            <a:ext cx="1884043" cy="21588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82566" y="1558549"/>
            <a:ext cx="1884666" cy="2159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79206" y="1557348"/>
            <a:ext cx="1890937" cy="2166791"/>
          </a:xfrm>
          <a:prstGeom prst="rect">
            <a:avLst/>
          </a:prstGeom>
          <a:noFill/>
          <a:extLst>
            <a:ext uri="{909E8E84-426E-40DD-AFC4-6F175D3DCCD1}">
              <a14:hiddenFill xmlns:a14="http://schemas.microsoft.com/office/drawing/2010/main">
                <a:solidFill>
                  <a:srgbClr val="FFFFFF"/>
                </a:solidFill>
              </a14:hiddenFill>
            </a:ext>
          </a:extLst>
        </p:spPr>
      </p:pic>
      <p:sp>
        <p:nvSpPr>
          <p:cNvPr id="5" name="오른쪽 화살표 4"/>
          <p:cNvSpPr/>
          <p:nvPr/>
        </p:nvSpPr>
        <p:spPr>
          <a:xfrm>
            <a:off x="2915816" y="2673206"/>
            <a:ext cx="473896" cy="792088"/>
          </a:xfrm>
          <a:prstGeom prst="rightArrow">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오른쪽 화살표 27"/>
          <p:cNvSpPr/>
          <p:nvPr/>
        </p:nvSpPr>
        <p:spPr>
          <a:xfrm>
            <a:off x="5659016" y="2673206"/>
            <a:ext cx="473896" cy="792088"/>
          </a:xfrm>
          <a:prstGeom prst="rightArrow">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원형 화살표 9"/>
          <p:cNvSpPr/>
          <p:nvPr/>
        </p:nvSpPr>
        <p:spPr>
          <a:xfrm rot="5720247">
            <a:off x="3795556" y="1975796"/>
            <a:ext cx="3918708" cy="4088812"/>
          </a:xfrm>
          <a:prstGeom prst="circularArrow">
            <a:avLst>
              <a:gd name="adj1" fmla="val 15152"/>
              <a:gd name="adj2" fmla="val 1330251"/>
              <a:gd name="adj3" fmla="val 19416862"/>
              <a:gd name="adj4" fmla="val 16155587"/>
              <a:gd name="adj5" fmla="val 17455"/>
            </a:avLst>
          </a:prstGeom>
          <a:gradFill>
            <a:gsLst>
              <a:gs pos="70000">
                <a:schemeClr val="tx1">
                  <a:lumMod val="80000"/>
                  <a:lumOff val="20000"/>
                </a:schemeClr>
              </a:gs>
              <a:gs pos="49000">
                <a:schemeClr val="bg1">
                  <a:lumMod val="40000"/>
                </a:schemeClr>
              </a:gs>
              <a:gs pos="18000">
                <a:schemeClr val="tx1">
                  <a:lumMod val="80000"/>
                  <a:lumOff val="20000"/>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9" name="TextBox 28"/>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3" name="직사각형 2"/>
          <p:cNvSpPr/>
          <p:nvPr/>
        </p:nvSpPr>
        <p:spPr>
          <a:xfrm>
            <a:off x="251520" y="3933056"/>
            <a:ext cx="3148187" cy="923330"/>
          </a:xfrm>
          <a:prstGeom prst="rect">
            <a:avLst/>
          </a:prstGeom>
        </p:spPr>
        <p:txBody>
          <a:bodyPr wrap="square">
            <a:spAutoFit/>
          </a:bodyPr>
          <a:lstStyle/>
          <a:p>
            <a:r>
              <a:rPr lang="en-US" altLang="ko-KR" dirty="0"/>
              <a:t>1064 PTP Q-Switched Mode</a:t>
            </a:r>
          </a:p>
          <a:p>
            <a:r>
              <a:rPr lang="en-US" altLang="ko-KR" dirty="0"/>
              <a:t>Fractional HP</a:t>
            </a:r>
          </a:p>
          <a:p>
            <a:r>
              <a:rPr lang="en-US" altLang="ko-KR" dirty="0"/>
              <a:t>1.8 ~ 2.0 J/cm2</a:t>
            </a:r>
            <a:endParaRPr lang="ko-KR" altLang="en-US" dirty="0"/>
          </a:p>
        </p:txBody>
      </p:sp>
    </p:spTree>
    <p:extLst>
      <p:ext uri="{BB962C8B-B14F-4D97-AF65-F5344CB8AC3E}">
        <p14:creationId xmlns:p14="http://schemas.microsoft.com/office/powerpoint/2010/main" val="2505113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11560" y="2231614"/>
            <a:ext cx="7549898" cy="407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5771132" cy="461665"/>
          </a:xfrm>
          <a:prstGeom prst="rect">
            <a:avLst/>
          </a:prstGeom>
          <a:noFill/>
        </p:spPr>
        <p:txBody>
          <a:bodyPr wrap="none" rtlCol="0">
            <a:spAutoFit/>
          </a:bodyPr>
          <a:lstStyle/>
          <a:p>
            <a:r>
              <a:rPr lang="en-US" altLang="ko-KR" sz="2400" b="1" dirty="0" smtClean="0"/>
              <a:t>3) Third treatment Q-Switched Mode</a:t>
            </a:r>
            <a:endParaRPr lang="en-US" altLang="ko-KR" sz="2400" b="1" dirty="0"/>
          </a:p>
        </p:txBody>
      </p:sp>
      <p:sp>
        <p:nvSpPr>
          <p:cNvPr id="7" name="TextBox 6"/>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4126963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5571" y="1371660"/>
            <a:ext cx="4412858" cy="50566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5571" y="1371660"/>
            <a:ext cx="4412858" cy="50566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65571" y="1371660"/>
            <a:ext cx="4412858" cy="5056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65591" y="1370385"/>
            <a:ext cx="4412818" cy="50591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60" y="908720"/>
            <a:ext cx="4367286" cy="461665"/>
          </a:xfrm>
          <a:prstGeom prst="rect">
            <a:avLst/>
          </a:prstGeom>
          <a:noFill/>
        </p:spPr>
        <p:txBody>
          <a:bodyPr wrap="none" rtlCol="0">
            <a:spAutoFit/>
          </a:bodyPr>
          <a:lstStyle/>
          <a:p>
            <a:r>
              <a:rPr lang="en-US" altLang="ko-KR" sz="2400" b="1" dirty="0" err="1"/>
              <a:t>i</a:t>
            </a:r>
            <a:r>
              <a:rPr lang="en-US" altLang="ko-KR" sz="2400" b="1" dirty="0"/>
              <a:t>) Laser treatment technique</a:t>
            </a:r>
          </a:p>
        </p:txBody>
      </p:sp>
      <p:sp>
        <p:nvSpPr>
          <p:cNvPr id="26" name="TextBox 25"/>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 name="직사각형 1"/>
          <p:cNvSpPr/>
          <p:nvPr/>
        </p:nvSpPr>
        <p:spPr>
          <a:xfrm>
            <a:off x="5868144" y="908720"/>
            <a:ext cx="3212553" cy="923330"/>
          </a:xfrm>
          <a:prstGeom prst="rect">
            <a:avLst/>
          </a:prstGeom>
        </p:spPr>
        <p:txBody>
          <a:bodyPr wrap="square">
            <a:spAutoFit/>
          </a:bodyPr>
          <a:lstStyle/>
          <a:p>
            <a:r>
              <a:rPr lang="en-US" altLang="ko-KR" dirty="0"/>
              <a:t>1064 </a:t>
            </a:r>
            <a:r>
              <a:rPr lang="en-US" altLang="ko-KR" dirty="0" smtClean="0"/>
              <a:t>Q-Switched </a:t>
            </a:r>
            <a:r>
              <a:rPr lang="en-US" altLang="ko-KR" dirty="0"/>
              <a:t>Mode</a:t>
            </a:r>
          </a:p>
          <a:p>
            <a:r>
              <a:rPr lang="en-US" altLang="ko-KR" dirty="0" smtClean="0"/>
              <a:t>Fractional HP</a:t>
            </a:r>
            <a:endParaRPr lang="en-US" altLang="ko-KR" dirty="0"/>
          </a:p>
          <a:p>
            <a:r>
              <a:rPr lang="en-US" altLang="ko-KR" dirty="0" smtClean="0"/>
              <a:t>1.5 </a:t>
            </a:r>
            <a:r>
              <a:rPr lang="en-US" altLang="ko-KR" dirty="0"/>
              <a:t>~ </a:t>
            </a:r>
            <a:r>
              <a:rPr lang="en-US" altLang="ko-KR" dirty="0" smtClean="0"/>
              <a:t>1.8 </a:t>
            </a:r>
            <a:r>
              <a:rPr lang="en-US" altLang="ko-KR" dirty="0"/>
              <a:t>J/cm2</a:t>
            </a:r>
            <a:endParaRPr lang="ko-KR" altLang="en-US" dirty="0"/>
          </a:p>
        </p:txBody>
      </p:sp>
    </p:spTree>
    <p:extLst>
      <p:ext uri="{BB962C8B-B14F-4D97-AF65-F5344CB8AC3E}">
        <p14:creationId xmlns:p14="http://schemas.microsoft.com/office/powerpoint/2010/main" val="264955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500"/>
                                  </p:stCondLst>
                                  <p:childTnLst>
                                    <p:animEffect transition="out" filter="fade">
                                      <p:cBhvr>
                                        <p:cTn id="6" dur="200"/>
                                        <p:tgtEl>
                                          <p:spTgt spid="23"/>
                                        </p:tgtEl>
                                      </p:cBhvr>
                                    </p:animEffect>
                                    <p:set>
                                      <p:cBhvr>
                                        <p:cTn id="7" dur="1" fill="hold">
                                          <p:stCondLst>
                                            <p:cond delay="199"/>
                                          </p:stCondLst>
                                        </p:cTn>
                                        <p:tgtEl>
                                          <p:spTgt spid="23"/>
                                        </p:tgtEl>
                                        <p:attrNameLst>
                                          <p:attrName>style.visibility</p:attrName>
                                        </p:attrNameLst>
                                      </p:cBhvr>
                                      <p:to>
                                        <p:strVal val="hidden"/>
                                      </p:to>
                                    </p:set>
                                  </p:childTnLst>
                                </p:cTn>
                              </p:par>
                              <p:par>
                                <p:cTn id="8" presetID="10" presetClass="entr" presetSubtype="0" fill="hold" nodeType="withEffect">
                                  <p:stCondLst>
                                    <p:cond delay="140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childTnLst>
                          </p:cTn>
                        </p:par>
                        <p:par>
                          <p:cTn id="11" fill="hold">
                            <p:stCondLst>
                              <p:cond delay="1900"/>
                            </p:stCondLst>
                            <p:childTnLst>
                              <p:par>
                                <p:cTn id="12" presetID="10" presetClass="exit" presetSubtype="0" fill="hold" nodeType="afterEffect">
                                  <p:stCondLst>
                                    <p:cond delay="1400"/>
                                  </p:stCondLst>
                                  <p:childTnLst>
                                    <p:animEffect transition="out" filter="fade">
                                      <p:cBhvr>
                                        <p:cTn id="13" dur="200"/>
                                        <p:tgtEl>
                                          <p:spTgt spid="6148"/>
                                        </p:tgtEl>
                                      </p:cBhvr>
                                    </p:animEffect>
                                    <p:set>
                                      <p:cBhvr>
                                        <p:cTn id="14" dur="1" fill="hold">
                                          <p:stCondLst>
                                            <p:cond delay="199"/>
                                          </p:stCondLst>
                                        </p:cTn>
                                        <p:tgtEl>
                                          <p:spTgt spid="6148"/>
                                        </p:tgtEl>
                                        <p:attrNameLst>
                                          <p:attrName>style.visibility</p:attrName>
                                        </p:attrNameLst>
                                      </p:cBhvr>
                                      <p:to>
                                        <p:strVal val="hidden"/>
                                      </p:to>
                                    </p:set>
                                  </p:childTnLst>
                                </p:cTn>
                              </p:par>
                              <p:par>
                                <p:cTn id="15" presetID="10" presetClass="entr" presetSubtype="0" fill="hold" nodeType="withEffect">
                                  <p:stCondLst>
                                    <p:cond delay="13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3700"/>
                            </p:stCondLst>
                            <p:childTnLst>
                              <p:par>
                                <p:cTn id="19" presetID="10" presetClass="exit" presetSubtype="0" fill="hold" nodeType="afterEffect">
                                  <p:stCondLst>
                                    <p:cond delay="1400"/>
                                  </p:stCondLst>
                                  <p:childTnLst>
                                    <p:animEffect transition="out" filter="fade">
                                      <p:cBhvr>
                                        <p:cTn id="20" dur="200"/>
                                        <p:tgtEl>
                                          <p:spTgt spid="24"/>
                                        </p:tgtEl>
                                      </p:cBhvr>
                                    </p:animEffect>
                                    <p:set>
                                      <p:cBhvr>
                                        <p:cTn id="21" dur="1" fill="hold">
                                          <p:stCondLst>
                                            <p:cond delay="199"/>
                                          </p:stCondLst>
                                        </p:cTn>
                                        <p:tgtEl>
                                          <p:spTgt spid="24"/>
                                        </p:tgtEl>
                                        <p:attrNameLst>
                                          <p:attrName>style.visibility</p:attrName>
                                        </p:attrNameLst>
                                      </p:cBhvr>
                                      <p:to>
                                        <p:strVal val="hidden"/>
                                      </p:to>
                                    </p:set>
                                  </p:childTnLst>
                                </p:cTn>
                              </p:par>
                              <p:par>
                                <p:cTn id="22" presetID="10" presetClass="entr" presetSubtype="0" fill="hold" nodeType="withEffect">
                                  <p:stCondLst>
                                    <p:cond delay="13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QPTP PPT 준비 자료\러시아 의사 사진\CARBON PEEL 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11" y="1916832"/>
            <a:ext cx="4514549" cy="241860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QPTP PPT 준비 자료\러시아 의사 사진\CARBON PEEL 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743" y="3645024"/>
            <a:ext cx="4501747" cy="24117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smtClean="0"/>
              <a:t>3. Combination </a:t>
            </a:r>
            <a:r>
              <a:rPr lang="en-US" altLang="ko-KR" sz="2400" b="1" dirty="0"/>
              <a:t>of Quasi-Long mode </a:t>
            </a:r>
            <a:r>
              <a:rPr lang="en-US" altLang="ko-KR" sz="2400" b="1" dirty="0" smtClean="0"/>
              <a:t>+ Q </a:t>
            </a:r>
            <a:r>
              <a:rPr lang="en-US" altLang="ko-KR" sz="2400" b="1" dirty="0"/>
              <a:t>switched mode</a:t>
            </a:r>
          </a:p>
        </p:txBody>
      </p:sp>
      <p:sp>
        <p:nvSpPr>
          <p:cNvPr id="12" name="TextBox 11"/>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5" name="그룹 4"/>
          <p:cNvGrpSpPr/>
          <p:nvPr/>
        </p:nvGrpSpPr>
        <p:grpSpPr>
          <a:xfrm>
            <a:off x="4394743" y="3612931"/>
            <a:ext cx="4501747" cy="369332"/>
            <a:chOff x="4399645" y="3612931"/>
            <a:chExt cx="4501747" cy="369332"/>
          </a:xfrm>
        </p:grpSpPr>
        <p:grpSp>
          <p:nvGrpSpPr>
            <p:cNvPr id="14" name="그룹 13"/>
            <p:cNvGrpSpPr/>
            <p:nvPr/>
          </p:nvGrpSpPr>
          <p:grpSpPr>
            <a:xfrm flipV="1">
              <a:off x="4399645" y="3645024"/>
              <a:ext cx="4501747" cy="305147"/>
              <a:chOff x="672860" y="2475780"/>
              <a:chExt cx="4623801" cy="305147"/>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72860" y="2691805"/>
                <a:ext cx="4623801"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7" name="직사각형 16"/>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9" name="그룹 18"/>
          <p:cNvGrpSpPr/>
          <p:nvPr/>
        </p:nvGrpSpPr>
        <p:grpSpPr>
          <a:xfrm>
            <a:off x="247511" y="1868010"/>
            <a:ext cx="4501747" cy="369332"/>
            <a:chOff x="4399645" y="3612931"/>
            <a:chExt cx="4501747" cy="369332"/>
          </a:xfrm>
        </p:grpSpPr>
        <p:grpSp>
          <p:nvGrpSpPr>
            <p:cNvPr id="20" name="그룹 19"/>
            <p:cNvGrpSpPr/>
            <p:nvPr/>
          </p:nvGrpSpPr>
          <p:grpSpPr>
            <a:xfrm flipV="1">
              <a:off x="4399645" y="3645024"/>
              <a:ext cx="4501747" cy="305147"/>
              <a:chOff x="672860" y="2475780"/>
              <a:chExt cx="4623801" cy="305147"/>
            </a:xfrm>
            <a:solidFill>
              <a:schemeClr val="tx1">
                <a:lumMod val="65000"/>
                <a:lumOff val="35000"/>
              </a:schemeClr>
            </a:solidFill>
            <a:effectLst>
              <a:outerShdw blurRad="50800" dist="38100" dir="2700000" algn="tl" rotWithShape="0">
                <a:prstClr val="black">
                  <a:alpha val="40000"/>
                </a:prstClr>
              </a:outerShdw>
            </a:effectLst>
          </p:grpSpPr>
          <p:sp>
            <p:nvSpPr>
              <p:cNvPr id="22" name="직사각형 21"/>
              <p:cNvSpPr/>
              <p:nvPr/>
            </p:nvSpPr>
            <p:spPr>
              <a:xfrm>
                <a:off x="672860" y="2691805"/>
                <a:ext cx="4623801"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한쪽 모서리가 잘린 사각형 22"/>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1" name="직사각형 20"/>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4" name="TextBox 2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6" name="원형 화살표 25"/>
          <p:cNvSpPr/>
          <p:nvPr/>
        </p:nvSpPr>
        <p:spPr>
          <a:xfrm rot="995414">
            <a:off x="3793537" y="2102531"/>
            <a:ext cx="2565034" cy="2676378"/>
          </a:xfrm>
          <a:prstGeom prst="circularArrow">
            <a:avLst>
              <a:gd name="adj1" fmla="val 11220"/>
              <a:gd name="adj2" fmla="val 1729046"/>
              <a:gd name="adj3" fmla="val 18884199"/>
              <a:gd name="adj4" fmla="val 15073691"/>
              <a:gd name="adj5" fmla="val 16750"/>
            </a:avLst>
          </a:prstGeom>
          <a:gradFill>
            <a:gsLst>
              <a:gs pos="80000">
                <a:schemeClr val="tx1">
                  <a:lumMod val="80000"/>
                  <a:lumOff val="20000"/>
                </a:schemeClr>
              </a:gs>
              <a:gs pos="50000">
                <a:schemeClr val="bg1">
                  <a:lumMod val="40000"/>
                </a:schemeClr>
              </a:gs>
              <a:gs pos="20000">
                <a:schemeClr val="tx1">
                  <a:lumMod val="80000"/>
                  <a:lumOff val="20000"/>
                </a:schemeClr>
              </a:gs>
            </a:gsLst>
            <a:lin ang="3000000" scaled="0"/>
          </a:gra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309018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QPTP PPT 준비 자료\러시아 의사 사진\CARBON PEEL 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06" y="2204864"/>
            <a:ext cx="4291377"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QPTP PPT 준비 자료\러시아 의사 사진\CARBON PEEL 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10" y="2204864"/>
            <a:ext cx="4312920" cy="352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9" name="TextBox 8"/>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2" name="그룹 11"/>
          <p:cNvGrpSpPr/>
          <p:nvPr/>
        </p:nvGrpSpPr>
        <p:grpSpPr>
          <a:xfrm>
            <a:off x="4608510" y="2173166"/>
            <a:ext cx="4312921" cy="369332"/>
            <a:chOff x="4399645" y="3612931"/>
            <a:chExt cx="4312921" cy="369332"/>
          </a:xfrm>
        </p:grpSpPr>
        <p:grpSp>
          <p:nvGrpSpPr>
            <p:cNvPr id="13" name="그룹 12"/>
            <p:cNvGrpSpPr/>
            <p:nvPr/>
          </p:nvGrpSpPr>
          <p:grpSpPr>
            <a:xfrm flipV="1">
              <a:off x="4399645" y="3645024"/>
              <a:ext cx="4312921" cy="305147"/>
              <a:chOff x="672860" y="2475780"/>
              <a:chExt cx="4429855" cy="305147"/>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72861" y="2691805"/>
                <a:ext cx="4429854"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4" name="직사각형 13"/>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7" name="그룹 16"/>
          <p:cNvGrpSpPr/>
          <p:nvPr/>
        </p:nvGrpSpPr>
        <p:grpSpPr>
          <a:xfrm>
            <a:off x="211406" y="2172856"/>
            <a:ext cx="4291377" cy="369332"/>
            <a:chOff x="4399645" y="3612931"/>
            <a:chExt cx="4291377" cy="369332"/>
          </a:xfrm>
        </p:grpSpPr>
        <p:grpSp>
          <p:nvGrpSpPr>
            <p:cNvPr id="18" name="그룹 17"/>
            <p:cNvGrpSpPr/>
            <p:nvPr/>
          </p:nvGrpSpPr>
          <p:grpSpPr>
            <a:xfrm flipV="1">
              <a:off x="4399645" y="3645024"/>
              <a:ext cx="4291377" cy="305147"/>
              <a:chOff x="672860" y="2475780"/>
              <a:chExt cx="4407727" cy="305147"/>
            </a:xfrm>
            <a:solidFill>
              <a:schemeClr val="tx1">
                <a:lumMod val="65000"/>
                <a:lumOff val="35000"/>
              </a:schemeClr>
            </a:solidFill>
            <a:effectLst>
              <a:outerShdw blurRad="50800" dist="38100" dir="2700000" algn="tl" rotWithShape="0">
                <a:prstClr val="black">
                  <a:alpha val="40000"/>
                </a:prstClr>
              </a:outerShdw>
            </a:effectLst>
          </p:grpSpPr>
          <p:sp>
            <p:nvSpPr>
              <p:cNvPr id="20" name="직사각형 19"/>
              <p:cNvSpPr/>
              <p:nvPr/>
            </p:nvSpPr>
            <p:spPr>
              <a:xfrm>
                <a:off x="672860" y="2691805"/>
                <a:ext cx="4407727"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한쪽 모서리가 잘린 사각형 20"/>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9" name="직사각형 18"/>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2" name="TextBox 21"/>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352280"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00262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QPTP PPT 준비 자료\러시아 의사 사진\CARBON PEEL 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98" y="2204864"/>
            <a:ext cx="418234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QPTP PPT 준비 자료\러시아 의사 사진\CARBON PEEL 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559" y="2204864"/>
            <a:ext cx="4213633" cy="345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626559" y="2172092"/>
            <a:ext cx="4213633" cy="369332"/>
            <a:chOff x="4399645" y="3612931"/>
            <a:chExt cx="4213633" cy="369332"/>
          </a:xfrm>
        </p:grpSpPr>
        <p:grpSp>
          <p:nvGrpSpPr>
            <p:cNvPr id="14" name="그룹 13"/>
            <p:cNvGrpSpPr/>
            <p:nvPr/>
          </p:nvGrpSpPr>
          <p:grpSpPr>
            <a:xfrm flipV="1">
              <a:off x="4399645" y="3645024"/>
              <a:ext cx="4213633" cy="305147"/>
              <a:chOff x="672860" y="2475780"/>
              <a:chExt cx="4327875"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691805"/>
                <a:ext cx="4327874"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283199" y="2171782"/>
            <a:ext cx="4179545" cy="369332"/>
            <a:chOff x="4399645" y="3612931"/>
            <a:chExt cx="4179545" cy="369332"/>
          </a:xfrm>
        </p:grpSpPr>
        <p:grpSp>
          <p:nvGrpSpPr>
            <p:cNvPr id="19" name="그룹 18"/>
            <p:cNvGrpSpPr/>
            <p:nvPr/>
          </p:nvGrpSpPr>
          <p:grpSpPr>
            <a:xfrm flipV="1">
              <a:off x="4399645" y="3645024"/>
              <a:ext cx="4179545" cy="305147"/>
              <a:chOff x="672860" y="2475780"/>
              <a:chExt cx="4292863" cy="305147"/>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0" y="2691805"/>
                <a:ext cx="4292863"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314180"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26009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esktop\QPTP PPT 준비 자료\러시아 의사 사진\CARBON PEEL 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67" y="2132855"/>
            <a:ext cx="4208241" cy="374441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esktop\QPTP PPT 준비 자료\러시아 의사 사진\CARBON PEEL 5-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585" y="2132855"/>
            <a:ext cx="4188449" cy="374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680303" y="2092600"/>
            <a:ext cx="4185731" cy="369332"/>
            <a:chOff x="4399645" y="3612931"/>
            <a:chExt cx="4185731" cy="369332"/>
          </a:xfrm>
        </p:grpSpPr>
        <p:grpSp>
          <p:nvGrpSpPr>
            <p:cNvPr id="14" name="그룹 13"/>
            <p:cNvGrpSpPr/>
            <p:nvPr/>
          </p:nvGrpSpPr>
          <p:grpSpPr>
            <a:xfrm flipV="1">
              <a:off x="4399645" y="3645024"/>
              <a:ext cx="4185731" cy="305147"/>
              <a:chOff x="672860" y="2475780"/>
              <a:chExt cx="4299217" cy="305147"/>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691805"/>
                <a:ext cx="4299216"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277967" y="2092290"/>
            <a:ext cx="4208241" cy="369332"/>
            <a:chOff x="4399645" y="3612931"/>
            <a:chExt cx="4208241" cy="369332"/>
          </a:xfrm>
        </p:grpSpPr>
        <p:grpSp>
          <p:nvGrpSpPr>
            <p:cNvPr id="19" name="그룹 18"/>
            <p:cNvGrpSpPr/>
            <p:nvPr/>
          </p:nvGrpSpPr>
          <p:grpSpPr>
            <a:xfrm flipV="1">
              <a:off x="4399645" y="3645024"/>
              <a:ext cx="4208241" cy="305147"/>
              <a:chOff x="672860" y="2475780"/>
              <a:chExt cx="4322337" cy="305147"/>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0" y="2691495"/>
                <a:ext cx="4322337" cy="8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314180"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28806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pic>
        <p:nvPicPr>
          <p:cNvPr id="7171" name="Picture 3" descr="C:\Users\Administrator\Desktop\QPTP PPT 준비 자료\러시아 의사 사진\CARBON PEEL 4-2.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3" r="582"/>
          <a:stretch/>
        </p:blipFill>
        <p:spPr bwMode="auto">
          <a:xfrm>
            <a:off x="4787216" y="2127523"/>
            <a:ext cx="3821915" cy="3960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그룹 12"/>
          <p:cNvGrpSpPr/>
          <p:nvPr/>
        </p:nvGrpSpPr>
        <p:grpSpPr>
          <a:xfrm>
            <a:off x="4787216" y="2020593"/>
            <a:ext cx="3821915" cy="369332"/>
            <a:chOff x="4399645" y="3612931"/>
            <a:chExt cx="3821915" cy="369332"/>
          </a:xfrm>
        </p:grpSpPr>
        <p:grpSp>
          <p:nvGrpSpPr>
            <p:cNvPr id="14" name="그룹 13"/>
            <p:cNvGrpSpPr/>
            <p:nvPr/>
          </p:nvGrpSpPr>
          <p:grpSpPr>
            <a:xfrm flipV="1">
              <a:off x="4399645" y="3645023"/>
              <a:ext cx="3821915" cy="305148"/>
              <a:chOff x="672860" y="2475780"/>
              <a:chExt cx="3925537" cy="305148"/>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691806"/>
                <a:ext cx="3925536"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pic>
        <p:nvPicPr>
          <p:cNvPr id="7170" name="Picture 2" descr="C:\Users\Administrator\Desktop\QPTP PPT 준비 자료\러시아 의사 사진\CARBON PEEL 4-1.png"/>
          <p:cNvPicPr>
            <a:picLocks noChangeAspect="1" noChangeArrowheads="1"/>
          </p:cNvPicPr>
          <p:nvPr/>
        </p:nvPicPr>
        <p:blipFill rotWithShape="1">
          <a:blip r:embed="rId4">
            <a:extLst>
              <a:ext uri="{28A0092B-C50C-407E-A947-70E740481C1C}">
                <a14:useLocalDpi xmlns:a14="http://schemas.microsoft.com/office/drawing/2010/main" val="0"/>
              </a:ext>
            </a:extLst>
          </a:blip>
          <a:srcRect l="13484" r="857"/>
          <a:stretch/>
        </p:blipFill>
        <p:spPr bwMode="auto">
          <a:xfrm>
            <a:off x="534869" y="2127523"/>
            <a:ext cx="3888000" cy="39604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그룹 17"/>
          <p:cNvGrpSpPr/>
          <p:nvPr/>
        </p:nvGrpSpPr>
        <p:grpSpPr>
          <a:xfrm>
            <a:off x="534869" y="2020283"/>
            <a:ext cx="3888001" cy="369332"/>
            <a:chOff x="4399645" y="3612931"/>
            <a:chExt cx="3888001" cy="369332"/>
          </a:xfrm>
        </p:grpSpPr>
        <p:grpSp>
          <p:nvGrpSpPr>
            <p:cNvPr id="19" name="그룹 18"/>
            <p:cNvGrpSpPr/>
            <p:nvPr/>
          </p:nvGrpSpPr>
          <p:grpSpPr>
            <a:xfrm flipV="1">
              <a:off x="4399645" y="3645024"/>
              <a:ext cx="3888001" cy="305147"/>
              <a:chOff x="672860" y="2475780"/>
              <a:chExt cx="3993414" cy="305147"/>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1" y="2691495"/>
                <a:ext cx="3993413" cy="8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6" name="TextBox 25"/>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4" name="오른쪽 화살표 23"/>
          <p:cNvSpPr/>
          <p:nvPr/>
        </p:nvSpPr>
        <p:spPr>
          <a:xfrm>
            <a:off x="4266555"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26900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QPTP PPT 준비 자료\러시아 의사 사진\CARBON PEEL 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61" y="2132856"/>
            <a:ext cx="4305966"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QPTP PPT 준비 자료\러시아 의사 사진\CARBON PEEL 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877" y="2132840"/>
            <a:ext cx="4283063" cy="381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5822684" cy="400110"/>
          </a:xfrm>
          <a:prstGeom prst="rect">
            <a:avLst/>
          </a:prstGeom>
          <a:noFill/>
        </p:spPr>
        <p:txBody>
          <a:bodyPr wrap="none" rtlCol="0">
            <a:spAutoFit/>
          </a:bodyPr>
          <a:lstStyle/>
          <a:p>
            <a:r>
              <a:rPr lang="en-US" altLang="ko-KR" sz="2000" dirty="0" smtClean="0"/>
              <a:t>1) LARGE PORE+PIGMENTATION+CARBON PEEL</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626877" y="2097092"/>
            <a:ext cx="4283063" cy="369332"/>
            <a:chOff x="4399645" y="3612931"/>
            <a:chExt cx="4283063" cy="369332"/>
          </a:xfrm>
        </p:grpSpPr>
        <p:grpSp>
          <p:nvGrpSpPr>
            <p:cNvPr id="14" name="그룹 13"/>
            <p:cNvGrpSpPr/>
            <p:nvPr/>
          </p:nvGrpSpPr>
          <p:grpSpPr>
            <a:xfrm flipV="1">
              <a:off x="4399645" y="3645023"/>
              <a:ext cx="4283063" cy="305148"/>
              <a:chOff x="672860" y="2475780"/>
              <a:chExt cx="4399188" cy="305148"/>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691806"/>
                <a:ext cx="4399187"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234061" y="2097092"/>
            <a:ext cx="4305965" cy="369332"/>
            <a:chOff x="4399645" y="3612931"/>
            <a:chExt cx="4305965" cy="369332"/>
          </a:xfrm>
        </p:grpSpPr>
        <p:grpSp>
          <p:nvGrpSpPr>
            <p:cNvPr id="19" name="그룹 18"/>
            <p:cNvGrpSpPr/>
            <p:nvPr/>
          </p:nvGrpSpPr>
          <p:grpSpPr>
            <a:xfrm flipV="1">
              <a:off x="4399645" y="3645024"/>
              <a:ext cx="4305965" cy="305147"/>
              <a:chOff x="672860" y="2475780"/>
              <a:chExt cx="4422710" cy="305147"/>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0" y="2691495"/>
                <a:ext cx="4422710" cy="8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380855"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22484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432152" y="1953280"/>
            <a:ext cx="8279697" cy="3996000"/>
            <a:chOff x="756303" y="1800310"/>
            <a:chExt cx="8279697" cy="3996000"/>
          </a:xfrm>
        </p:grpSpPr>
        <p:pic>
          <p:nvPicPr>
            <p:cNvPr id="1026" name="Picture 2" descr="C:\Users\Administrator\Desktop\QPTP PPT 준비 자료\러시아 의사 사진\1월\Ivleva 3.png"/>
            <p:cNvPicPr>
              <a:picLocks noChangeAspect="1" noChangeArrowheads="1"/>
            </p:cNvPicPr>
            <p:nvPr/>
          </p:nvPicPr>
          <p:blipFill rotWithShape="1">
            <a:blip r:embed="rId3">
              <a:extLst>
                <a:ext uri="{28A0092B-C50C-407E-A947-70E740481C1C}">
                  <a14:useLocalDpi xmlns:a14="http://schemas.microsoft.com/office/drawing/2010/main" val="0"/>
                </a:ext>
              </a:extLst>
            </a:blip>
            <a:srcRect l="3345" r="5835" b="4479"/>
            <a:stretch/>
          </p:blipFill>
          <p:spPr bwMode="auto">
            <a:xfrm>
              <a:off x="756303" y="1800310"/>
              <a:ext cx="3924000" cy="399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QPTP PPT 준비 자료\러시아 의사 사진\1월\Ivleva 3-1.png"/>
            <p:cNvPicPr>
              <a:picLocks noChangeAspect="1" noChangeArrowheads="1"/>
            </p:cNvPicPr>
            <p:nvPr/>
          </p:nvPicPr>
          <p:blipFill rotWithShape="1">
            <a:blip r:embed="rId4">
              <a:extLst>
                <a:ext uri="{28A0092B-C50C-407E-A947-70E740481C1C}">
                  <a14:useLocalDpi xmlns:a14="http://schemas.microsoft.com/office/drawing/2010/main" val="0"/>
                </a:ext>
              </a:extLst>
            </a:blip>
            <a:srcRect l="7189" t="815" r="987" b="7639"/>
            <a:stretch/>
          </p:blipFill>
          <p:spPr bwMode="auto">
            <a:xfrm>
              <a:off x="4896000" y="1800310"/>
              <a:ext cx="4140000" cy="39960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4380623" cy="400110"/>
          </a:xfrm>
          <a:prstGeom prst="rect">
            <a:avLst/>
          </a:prstGeom>
          <a:noFill/>
        </p:spPr>
        <p:txBody>
          <a:bodyPr wrap="none" rtlCol="0">
            <a:spAutoFit/>
          </a:bodyPr>
          <a:lstStyle/>
          <a:p>
            <a:r>
              <a:rPr lang="en-US" altLang="ko-KR" sz="2000" dirty="0"/>
              <a:t>2</a:t>
            </a:r>
            <a:r>
              <a:rPr lang="en-US" altLang="ko-KR" sz="2000" dirty="0" smtClean="0"/>
              <a:t>) CARBON </a:t>
            </a:r>
            <a:r>
              <a:rPr lang="en-US" altLang="ko-KR" sz="2000" dirty="0"/>
              <a:t>PEEL + ACNE ROSACEA</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571849" y="1912426"/>
            <a:ext cx="4140000" cy="369332"/>
            <a:chOff x="4399645" y="3612931"/>
            <a:chExt cx="4140000" cy="369332"/>
          </a:xfrm>
        </p:grpSpPr>
        <p:grpSp>
          <p:nvGrpSpPr>
            <p:cNvPr id="14" name="그룹 13"/>
            <p:cNvGrpSpPr/>
            <p:nvPr/>
          </p:nvGrpSpPr>
          <p:grpSpPr>
            <a:xfrm flipV="1">
              <a:off x="4399645" y="3645023"/>
              <a:ext cx="4140000" cy="305148"/>
              <a:chOff x="672860" y="2475780"/>
              <a:chExt cx="4252246" cy="305148"/>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1" y="2691806"/>
                <a:ext cx="4252245" cy="89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432152" y="1912426"/>
            <a:ext cx="3924001" cy="369332"/>
            <a:chOff x="4399645" y="3612931"/>
            <a:chExt cx="3924001" cy="369332"/>
          </a:xfrm>
        </p:grpSpPr>
        <p:grpSp>
          <p:nvGrpSpPr>
            <p:cNvPr id="19" name="그룹 18"/>
            <p:cNvGrpSpPr/>
            <p:nvPr/>
          </p:nvGrpSpPr>
          <p:grpSpPr>
            <a:xfrm flipV="1">
              <a:off x="4399645" y="3645024"/>
              <a:ext cx="3924001" cy="305147"/>
              <a:chOff x="672860" y="2475780"/>
              <a:chExt cx="4030390" cy="305147"/>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1" y="2691806"/>
                <a:ext cx="4030389" cy="891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191496"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82043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611560" y="1388888"/>
            <a:ext cx="7920880" cy="3010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just">
              <a:lnSpc>
                <a:spcPct val="120000"/>
              </a:lnSpc>
            </a:pP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Q switched laser releases momentarily very high output ranging from 1 million(Mega) to 1 billion (Giga) watts in a time as short as </a:t>
            </a:r>
            <a:r>
              <a:rPr lang="en-US" altLang="ko-KR" sz="20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billionths of a </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second. </a:t>
            </a:r>
            <a:r>
              <a:rPr lang="en-US" altLang="ko-KR" sz="2000" dirty="0" err="1">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Nd:YAG</a:t>
            </a:r>
            <a:r>
              <a:rPr lang="en-US" altLang="ko-KR" sz="20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laser, pumped by a flash lamp, is one of the lasers used most commonly today, and is applied to various indications. The 1064nm laser light passes through KTP optical crystal, and its wavelength changes from 1064nm to 532nm with the green laser beam emitted for the treatment of superficial pigmented lesions. </a:t>
            </a:r>
          </a:p>
        </p:txBody>
      </p:sp>
      <p:sp>
        <p:nvSpPr>
          <p:cNvPr id="8" name="TextBox 7"/>
          <p:cNvSpPr txBox="1"/>
          <p:nvPr/>
        </p:nvSpPr>
        <p:spPr>
          <a:xfrm>
            <a:off x="611560" y="908720"/>
            <a:ext cx="4354205" cy="461665"/>
          </a:xfrm>
          <a:prstGeom prst="rect">
            <a:avLst/>
          </a:prstGeom>
          <a:noFill/>
        </p:spPr>
        <p:txBody>
          <a:bodyPr wrap="none" rtlCol="0">
            <a:spAutoFit/>
          </a:bodyPr>
          <a:lstStyle/>
          <a:p>
            <a:r>
              <a:rPr lang="en-US" altLang="ko-KR" sz="2400" b="1" dirty="0"/>
              <a:t>1. What is </a:t>
            </a:r>
            <a:r>
              <a:rPr lang="en-US" altLang="ko-KR" sz="2400" b="1" dirty="0" smtClean="0"/>
              <a:t>Q switched </a:t>
            </a:r>
            <a:r>
              <a:rPr lang="en-US" altLang="ko-KR" sz="2400" b="1" dirty="0"/>
              <a:t>laser?</a:t>
            </a:r>
          </a:p>
        </p:txBody>
      </p:sp>
      <p:sp>
        <p:nvSpPr>
          <p:cNvPr id="4" name="TextBox 3"/>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13159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443437" y="1946180"/>
            <a:ext cx="8257127" cy="4111454"/>
            <a:chOff x="324000" y="1809162"/>
            <a:chExt cx="8532303" cy="4248472"/>
          </a:xfrm>
        </p:grpSpPr>
        <p:pic>
          <p:nvPicPr>
            <p:cNvPr id="2050" name="Picture 2" descr="C:\Users\Administrator\Desktop\QPTP PPT 준비 자료\러시아 의사 사진\1월\Ivelva-1.png"/>
            <p:cNvPicPr>
              <a:picLocks noChangeAspect="1" noChangeArrowheads="1"/>
            </p:cNvPicPr>
            <p:nvPr/>
          </p:nvPicPr>
          <p:blipFill rotWithShape="1">
            <a:blip r:embed="rId3">
              <a:extLst>
                <a:ext uri="{28A0092B-C50C-407E-A947-70E740481C1C}">
                  <a14:useLocalDpi xmlns:a14="http://schemas.microsoft.com/office/drawing/2010/main" val="0"/>
                </a:ext>
              </a:extLst>
            </a:blip>
            <a:srcRect l="6759" r="498"/>
            <a:stretch/>
          </p:blipFill>
          <p:spPr bwMode="auto">
            <a:xfrm>
              <a:off x="324000" y="1809162"/>
              <a:ext cx="4104000" cy="42484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QPTP PPT 준비 자료\러시아 의사 사진\1월\Ivelva-1-1.png"/>
            <p:cNvPicPr>
              <a:picLocks noChangeAspect="1" noChangeArrowheads="1"/>
            </p:cNvPicPr>
            <p:nvPr/>
          </p:nvPicPr>
          <p:blipFill rotWithShape="1">
            <a:blip r:embed="rId4">
              <a:extLst>
                <a:ext uri="{28A0092B-C50C-407E-A947-70E740481C1C}">
                  <a14:useLocalDpi xmlns:a14="http://schemas.microsoft.com/office/drawing/2010/main" val="0"/>
                </a:ext>
              </a:extLst>
            </a:blip>
            <a:srcRect l="6478" t="2268" r="1583" b="658"/>
            <a:stretch/>
          </p:blipFill>
          <p:spPr bwMode="auto">
            <a:xfrm>
              <a:off x="4680303" y="1809162"/>
              <a:ext cx="4176000" cy="42480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4380623" cy="400110"/>
          </a:xfrm>
          <a:prstGeom prst="rect">
            <a:avLst/>
          </a:prstGeom>
          <a:noFill/>
        </p:spPr>
        <p:txBody>
          <a:bodyPr wrap="none" rtlCol="0">
            <a:spAutoFit/>
          </a:bodyPr>
          <a:lstStyle/>
          <a:p>
            <a:r>
              <a:rPr lang="en-US" altLang="ko-KR" sz="2000" dirty="0"/>
              <a:t>2</a:t>
            </a:r>
            <a:r>
              <a:rPr lang="en-US" altLang="ko-KR" sz="2000" dirty="0" smtClean="0"/>
              <a:t>) CARBON </a:t>
            </a:r>
            <a:r>
              <a:rPr lang="en-US" altLang="ko-KR" sz="2000" dirty="0"/>
              <a:t>PEEL + ACNE ROSACEA</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659245" y="1912426"/>
            <a:ext cx="4041319" cy="369332"/>
            <a:chOff x="4399645" y="3612931"/>
            <a:chExt cx="4041319" cy="369332"/>
          </a:xfrm>
        </p:grpSpPr>
        <p:grpSp>
          <p:nvGrpSpPr>
            <p:cNvPr id="14" name="그룹 13"/>
            <p:cNvGrpSpPr/>
            <p:nvPr/>
          </p:nvGrpSpPr>
          <p:grpSpPr>
            <a:xfrm flipV="1">
              <a:off x="4399645" y="3645023"/>
              <a:ext cx="4041319" cy="305148"/>
              <a:chOff x="672860" y="2475780"/>
              <a:chExt cx="4150890" cy="305148"/>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2" y="2691807"/>
                <a:ext cx="4150888" cy="891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443437" y="1912426"/>
            <a:ext cx="3971641" cy="369332"/>
            <a:chOff x="4399645" y="3612931"/>
            <a:chExt cx="3971641" cy="369332"/>
          </a:xfrm>
        </p:grpSpPr>
        <p:grpSp>
          <p:nvGrpSpPr>
            <p:cNvPr id="19" name="그룹 18"/>
            <p:cNvGrpSpPr/>
            <p:nvPr/>
          </p:nvGrpSpPr>
          <p:grpSpPr>
            <a:xfrm flipV="1">
              <a:off x="4399645" y="3645023"/>
              <a:ext cx="3971641" cy="305148"/>
              <a:chOff x="672860" y="2475780"/>
              <a:chExt cx="4079322" cy="305148"/>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0" y="2691807"/>
                <a:ext cx="4079322" cy="891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259312"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15346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303891" y="1988840"/>
            <a:ext cx="8536218" cy="3960981"/>
            <a:chOff x="395536" y="1988840"/>
            <a:chExt cx="8536218" cy="3960981"/>
          </a:xfrm>
        </p:grpSpPr>
        <p:pic>
          <p:nvPicPr>
            <p:cNvPr id="3074" name="Picture 2" descr="C:\Users\Administrator\Desktop\QPTP PPT 준비 자료\러시아 의사 사진\1월\Ivlev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88865"/>
              <a:ext cx="4095881" cy="39609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QPTP PPT 준비 자료\러시아 의사 사진\1월\Ivleva2-1.png"/>
            <p:cNvPicPr>
              <a:picLocks noChangeAspect="1" noChangeArrowheads="1"/>
            </p:cNvPicPr>
            <p:nvPr/>
          </p:nvPicPr>
          <p:blipFill rotWithShape="1">
            <a:blip r:embed="rId4">
              <a:extLst>
                <a:ext uri="{28A0092B-C50C-407E-A947-70E740481C1C}">
                  <a14:useLocalDpi xmlns:a14="http://schemas.microsoft.com/office/drawing/2010/main" val="0"/>
                </a:ext>
              </a:extLst>
            </a:blip>
            <a:srcRect t="637" b="3842"/>
            <a:stretch/>
          </p:blipFill>
          <p:spPr bwMode="auto">
            <a:xfrm>
              <a:off x="4634014" y="1988840"/>
              <a:ext cx="4297740"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611560" y="908720"/>
            <a:ext cx="8600239" cy="461665"/>
          </a:xfrm>
          <a:prstGeom prst="rect">
            <a:avLst/>
          </a:prstGeom>
          <a:noFill/>
        </p:spPr>
        <p:txBody>
          <a:bodyPr wrap="none" rtlCol="0">
            <a:spAutoFit/>
          </a:bodyPr>
          <a:lstStyle/>
          <a:p>
            <a:r>
              <a:rPr lang="en-US" altLang="ko-KR" sz="2400" b="1" dirty="0"/>
              <a:t>3. Combination of Quasi-Long mode + Q switched mode</a:t>
            </a:r>
          </a:p>
        </p:txBody>
      </p:sp>
      <p:sp>
        <p:nvSpPr>
          <p:cNvPr id="10" name="TextBox 9"/>
          <p:cNvSpPr txBox="1"/>
          <p:nvPr/>
        </p:nvSpPr>
        <p:spPr>
          <a:xfrm>
            <a:off x="1043608" y="1409052"/>
            <a:ext cx="4380623" cy="400110"/>
          </a:xfrm>
          <a:prstGeom prst="rect">
            <a:avLst/>
          </a:prstGeom>
          <a:noFill/>
        </p:spPr>
        <p:txBody>
          <a:bodyPr wrap="none" rtlCol="0">
            <a:spAutoFit/>
          </a:bodyPr>
          <a:lstStyle/>
          <a:p>
            <a:r>
              <a:rPr lang="en-US" altLang="ko-KR" sz="2000" dirty="0"/>
              <a:t>2</a:t>
            </a:r>
            <a:r>
              <a:rPr lang="en-US" altLang="ko-KR" sz="2000" dirty="0" smtClean="0"/>
              <a:t>) CARBON </a:t>
            </a:r>
            <a:r>
              <a:rPr lang="en-US" altLang="ko-KR" sz="2000" dirty="0"/>
              <a:t>PEEL + ACNE ROSACEA</a:t>
            </a:r>
            <a:endParaRPr lang="en-US" altLang="ko-KR" sz="2000" b="1" dirty="0"/>
          </a:p>
        </p:txBody>
      </p:sp>
      <p:sp>
        <p:nvSpPr>
          <p:cNvPr id="11" name="직사각형 10"/>
          <p:cNvSpPr/>
          <p:nvPr/>
        </p:nvSpPr>
        <p:spPr>
          <a:xfrm>
            <a:off x="0" y="6304002"/>
            <a:ext cx="5076055" cy="369332"/>
          </a:xfrm>
          <a:prstGeom prst="rect">
            <a:avLst/>
          </a:prstGeom>
        </p:spPr>
        <p:txBody>
          <a:bodyPr wrap="square">
            <a:spAutoFit/>
          </a:bodyPr>
          <a:lstStyle/>
          <a:p>
            <a:r>
              <a:rPr lang="en-US" altLang="ko-KR" dirty="0"/>
              <a:t>Reference by Dr. </a:t>
            </a:r>
            <a:r>
              <a:rPr lang="en-US" altLang="ko-KR" dirty="0" err="1"/>
              <a:t>Vladislav</a:t>
            </a:r>
            <a:r>
              <a:rPr lang="en-US" altLang="ko-KR" dirty="0"/>
              <a:t> </a:t>
            </a:r>
            <a:r>
              <a:rPr lang="en-US" altLang="ko-KR" dirty="0" err="1"/>
              <a:t>Chistov</a:t>
            </a:r>
            <a:r>
              <a:rPr lang="en-US" altLang="ko-KR" dirty="0"/>
              <a:t> D.M.D., M.D</a:t>
            </a:r>
          </a:p>
        </p:txBody>
      </p:sp>
      <p:grpSp>
        <p:nvGrpSpPr>
          <p:cNvPr id="13" name="그룹 12"/>
          <p:cNvGrpSpPr/>
          <p:nvPr/>
        </p:nvGrpSpPr>
        <p:grpSpPr>
          <a:xfrm>
            <a:off x="4542369" y="1956271"/>
            <a:ext cx="4297740" cy="369332"/>
            <a:chOff x="4399645" y="3612931"/>
            <a:chExt cx="4297740" cy="369332"/>
          </a:xfrm>
        </p:grpSpPr>
        <p:grpSp>
          <p:nvGrpSpPr>
            <p:cNvPr id="14" name="그룹 13"/>
            <p:cNvGrpSpPr/>
            <p:nvPr/>
          </p:nvGrpSpPr>
          <p:grpSpPr>
            <a:xfrm flipV="1">
              <a:off x="4399645" y="3645022"/>
              <a:ext cx="4297740" cy="305149"/>
              <a:chOff x="672860" y="2475780"/>
              <a:chExt cx="4414263" cy="305149"/>
            </a:xfrm>
            <a:solidFill>
              <a:schemeClr val="tx1">
                <a:lumMod val="65000"/>
                <a:lumOff val="35000"/>
              </a:schemeClr>
            </a:solidFill>
            <a:effectLst>
              <a:outerShdw blurRad="50800" dist="38100" dir="2700000" algn="tl" rotWithShape="0">
                <a:prstClr val="black">
                  <a:alpha val="40000"/>
                </a:prstClr>
              </a:outerShdw>
            </a:effectLst>
          </p:grpSpPr>
          <p:sp>
            <p:nvSpPr>
              <p:cNvPr id="16" name="직사각형 15"/>
              <p:cNvSpPr/>
              <p:nvPr/>
            </p:nvSpPr>
            <p:spPr>
              <a:xfrm>
                <a:off x="672862" y="2691808"/>
                <a:ext cx="4414261" cy="891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한쪽 모서리가 잘린 사각형 16"/>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15" name="직사각형 14"/>
            <p:cNvSpPr/>
            <p:nvPr/>
          </p:nvSpPr>
          <p:spPr>
            <a:xfrm>
              <a:off x="4957521" y="3612931"/>
              <a:ext cx="698589" cy="369332"/>
            </a:xfrm>
            <a:prstGeom prst="rect">
              <a:avLst/>
            </a:prstGeom>
          </p:spPr>
          <p:txBody>
            <a:bodyPr wrap="none">
              <a:spAutoFit/>
            </a:bodyPr>
            <a:lstStyle/>
            <a:p>
              <a:pPr algn="ctr"/>
              <a:r>
                <a:rPr lang="en-US" altLang="ko-KR" dirty="0">
                  <a:solidFill>
                    <a:schemeClr val="bg1"/>
                  </a:solidFill>
                </a:rPr>
                <a:t>After</a:t>
              </a:r>
              <a:endParaRPr lang="ko-KR" altLang="en-US" dirty="0">
                <a:solidFill>
                  <a:schemeClr val="bg1"/>
                </a:solidFill>
              </a:endParaRPr>
            </a:p>
          </p:txBody>
        </p:sp>
      </p:grpSp>
      <p:grpSp>
        <p:nvGrpSpPr>
          <p:cNvPr id="18" name="그룹 17"/>
          <p:cNvGrpSpPr/>
          <p:nvPr/>
        </p:nvGrpSpPr>
        <p:grpSpPr>
          <a:xfrm>
            <a:off x="303705" y="1956271"/>
            <a:ext cx="4096067" cy="369332"/>
            <a:chOff x="4399645" y="3612931"/>
            <a:chExt cx="4096067" cy="369332"/>
          </a:xfrm>
        </p:grpSpPr>
        <p:grpSp>
          <p:nvGrpSpPr>
            <p:cNvPr id="19" name="그룹 18"/>
            <p:cNvGrpSpPr/>
            <p:nvPr/>
          </p:nvGrpSpPr>
          <p:grpSpPr>
            <a:xfrm flipV="1">
              <a:off x="4399645" y="3645022"/>
              <a:ext cx="4096067" cy="305149"/>
              <a:chOff x="672860" y="2475780"/>
              <a:chExt cx="4207121" cy="305149"/>
            </a:xfrm>
            <a:solidFill>
              <a:schemeClr val="tx1">
                <a:lumMod val="65000"/>
                <a:lumOff val="35000"/>
              </a:schemeClr>
            </a:solidFill>
            <a:effectLst>
              <a:outerShdw blurRad="50800" dist="38100" dir="2700000" algn="tl" rotWithShape="0">
                <a:prstClr val="black">
                  <a:alpha val="40000"/>
                </a:prstClr>
              </a:outerShdw>
            </a:effectLst>
          </p:grpSpPr>
          <p:sp>
            <p:nvSpPr>
              <p:cNvPr id="21" name="직사각형 20"/>
              <p:cNvSpPr/>
              <p:nvPr/>
            </p:nvSpPr>
            <p:spPr>
              <a:xfrm>
                <a:off x="672860" y="2691808"/>
                <a:ext cx="4207121" cy="891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한쪽 모서리가 잘린 사각형 21"/>
              <p:cNvSpPr/>
              <p:nvPr/>
            </p:nvSpPr>
            <p:spPr>
              <a:xfrm>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endParaRPr lang="ko-KR" altLang="en-US" dirty="0"/>
              </a:p>
            </p:txBody>
          </p:sp>
        </p:grpSp>
        <p:sp>
          <p:nvSpPr>
            <p:cNvPr id="20" name="직사각형 19"/>
            <p:cNvSpPr/>
            <p:nvPr/>
          </p:nvSpPr>
          <p:spPr>
            <a:xfrm>
              <a:off x="4878686" y="3612931"/>
              <a:ext cx="856261" cy="369332"/>
            </a:xfrm>
            <a:prstGeom prst="rect">
              <a:avLst/>
            </a:prstGeom>
          </p:spPr>
          <p:txBody>
            <a:bodyPr wrap="none">
              <a:spAutoFit/>
            </a:bodyPr>
            <a:lstStyle/>
            <a:p>
              <a:pPr algn="ctr"/>
              <a:r>
                <a:rPr lang="en-US" altLang="ko-KR" dirty="0" smtClean="0">
                  <a:solidFill>
                    <a:schemeClr val="bg1"/>
                  </a:solidFill>
                </a:rPr>
                <a:t>Before</a:t>
              </a:r>
              <a:endParaRPr lang="ko-KR" altLang="en-US" dirty="0">
                <a:solidFill>
                  <a:schemeClr val="bg1"/>
                </a:solidFill>
              </a:endParaRPr>
            </a:p>
          </p:txBody>
        </p:sp>
      </p:grpSp>
      <p:sp>
        <p:nvSpPr>
          <p:cNvPr id="23" name="TextBox 2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5" name="오른쪽 화살표 24"/>
          <p:cNvSpPr/>
          <p:nvPr/>
        </p:nvSpPr>
        <p:spPr>
          <a:xfrm>
            <a:off x="4240262"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2680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9" name="TextBox 8"/>
          <p:cNvSpPr txBox="1"/>
          <p:nvPr/>
        </p:nvSpPr>
        <p:spPr>
          <a:xfrm>
            <a:off x="611560" y="908720"/>
            <a:ext cx="5396349" cy="461665"/>
          </a:xfrm>
          <a:prstGeom prst="rect">
            <a:avLst/>
          </a:prstGeom>
          <a:noFill/>
        </p:spPr>
        <p:txBody>
          <a:bodyPr wrap="none" rtlCol="0">
            <a:spAutoFit/>
          </a:bodyPr>
          <a:lstStyle/>
          <a:p>
            <a:r>
              <a:rPr lang="en-US" altLang="ko-KR" sz="2400" b="1" dirty="0" smtClean="0"/>
              <a:t>4. Q-Switched </a:t>
            </a:r>
            <a:r>
              <a:rPr lang="en-US" altLang="ko-KR" sz="2400" b="1" dirty="0" err="1"/>
              <a:t>Nd:YAG</a:t>
            </a:r>
            <a:r>
              <a:rPr lang="en-US" altLang="ko-KR" sz="2400" b="1" dirty="0"/>
              <a:t> Laser </a:t>
            </a:r>
            <a:r>
              <a:rPr lang="en-US" altLang="ko-KR" sz="2400" b="1" dirty="0" smtClean="0"/>
              <a:t>toning</a:t>
            </a:r>
            <a:endParaRPr lang="en-US" altLang="ko-KR" sz="2400" b="1" dirty="0"/>
          </a:p>
        </p:txBody>
      </p:sp>
      <p:sp>
        <p:nvSpPr>
          <p:cNvPr id="11" name="TextBox 10"/>
          <p:cNvSpPr txBox="1"/>
          <p:nvPr/>
        </p:nvSpPr>
        <p:spPr>
          <a:xfrm>
            <a:off x="1043608" y="1625076"/>
            <a:ext cx="3586688" cy="400110"/>
          </a:xfrm>
          <a:prstGeom prst="rect">
            <a:avLst/>
          </a:prstGeom>
          <a:noFill/>
        </p:spPr>
        <p:txBody>
          <a:bodyPr wrap="none" rtlCol="0">
            <a:spAutoFit/>
          </a:bodyPr>
          <a:lstStyle/>
          <a:p>
            <a:r>
              <a:rPr lang="en-US" altLang="ko-KR" sz="2000" dirty="0"/>
              <a:t>1) Background and definition</a:t>
            </a:r>
            <a:endParaRPr lang="en-US" altLang="ko-KR" sz="2000" b="1" dirty="0"/>
          </a:p>
        </p:txBody>
      </p:sp>
      <p:sp>
        <p:nvSpPr>
          <p:cNvPr id="12" name="TextBox 11"/>
          <p:cNvSpPr txBox="1"/>
          <p:nvPr/>
        </p:nvSpPr>
        <p:spPr>
          <a:xfrm>
            <a:off x="1043608" y="2204864"/>
            <a:ext cx="3006464" cy="400110"/>
          </a:xfrm>
          <a:prstGeom prst="rect">
            <a:avLst/>
          </a:prstGeom>
          <a:noFill/>
        </p:spPr>
        <p:txBody>
          <a:bodyPr wrap="none" rtlCol="0">
            <a:spAutoFit/>
          </a:bodyPr>
          <a:lstStyle/>
          <a:p>
            <a:r>
              <a:rPr lang="en-US" altLang="ko-KR" sz="2000" dirty="0"/>
              <a:t>2) Method of procedure</a:t>
            </a:r>
            <a:endParaRPr lang="en-US" altLang="ko-KR" sz="2000" b="1" dirty="0"/>
          </a:p>
        </p:txBody>
      </p:sp>
      <p:sp>
        <p:nvSpPr>
          <p:cNvPr id="13" name="TextBox 12"/>
          <p:cNvSpPr txBox="1"/>
          <p:nvPr/>
        </p:nvSpPr>
        <p:spPr>
          <a:xfrm>
            <a:off x="1057320" y="2812866"/>
            <a:ext cx="1719702" cy="400110"/>
          </a:xfrm>
          <a:prstGeom prst="rect">
            <a:avLst/>
          </a:prstGeom>
          <a:noFill/>
        </p:spPr>
        <p:txBody>
          <a:bodyPr wrap="none" rtlCol="0">
            <a:spAutoFit/>
          </a:bodyPr>
          <a:lstStyle/>
          <a:p>
            <a:r>
              <a:rPr lang="en-US" altLang="ko-KR" sz="2000" dirty="0"/>
              <a:t>3) End Points</a:t>
            </a:r>
          </a:p>
        </p:txBody>
      </p:sp>
    </p:spTree>
    <p:extLst>
      <p:ext uri="{BB962C8B-B14F-4D97-AF65-F5344CB8AC3E}">
        <p14:creationId xmlns:p14="http://schemas.microsoft.com/office/powerpoint/2010/main" val="1368609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132856"/>
            <a:ext cx="8229600" cy="3993307"/>
          </a:xfrm>
        </p:spPr>
        <p:txBody>
          <a:bodyPr>
            <a:normAutofit/>
          </a:bodyPr>
          <a:lstStyle/>
          <a:p>
            <a:pPr marL="0" indent="0" algn="just">
              <a:lnSpc>
                <a:spcPct val="150000"/>
              </a:lnSpc>
              <a:spcBef>
                <a:spcPts val="0"/>
              </a:spcBef>
              <a:buNone/>
              <a:defRPr/>
            </a:pPr>
            <a:r>
              <a:rPr lang="en-US" altLang="ko-KR" sz="2000" dirty="0"/>
              <a:t>The term, “Laser toning”, seems to have been coined in the United States in 1999 and has been used for describing the non-ablative laser treatment rejuvenating the skin. However, in Korea, the term “laser toning” </a:t>
            </a:r>
            <a:r>
              <a:rPr lang="en-US" altLang="ko-KR" sz="2000" b="1" u="sng" dirty="0"/>
              <a:t>means the treatment of </a:t>
            </a:r>
            <a:r>
              <a:rPr lang="en-US" altLang="ko-KR" sz="2000" b="1" u="sng" dirty="0" err="1"/>
              <a:t>melasma</a:t>
            </a:r>
            <a:r>
              <a:rPr lang="en-US" altLang="ko-KR" sz="2000" b="1" u="sng" dirty="0"/>
              <a:t> with 1064nm Q-Switched </a:t>
            </a:r>
            <a:r>
              <a:rPr lang="en-US" altLang="ko-KR" sz="2000" b="1" u="sng" dirty="0" err="1"/>
              <a:t>Nd:YAG</a:t>
            </a:r>
            <a:r>
              <a:rPr lang="en-US" altLang="ko-KR" sz="2000" dirty="0"/>
              <a:t> based on very short pulse duration and relatively law energy density. This is the laser concept built on the notion of subcellular selective </a:t>
            </a:r>
            <a:r>
              <a:rPr lang="en-US" altLang="ko-KR" sz="2000" dirty="0" err="1" smtClean="0"/>
              <a:t>photothermolysis</a:t>
            </a:r>
            <a:r>
              <a:rPr lang="en-US" altLang="ko-KR" sz="2000" dirty="0" smtClean="0"/>
              <a:t>(SSP</a:t>
            </a:r>
            <a:r>
              <a:rPr lang="en-US" altLang="ko-KR" sz="2000" dirty="0"/>
              <a:t>) that selectively destroys only the melanin without any damage to melanocyte. </a:t>
            </a:r>
            <a:endParaRPr lang="ko-KR" altLang="en-US" sz="2000"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endParaRPr>
          </a:p>
        </p:txBody>
      </p:sp>
      <p:sp>
        <p:nvSpPr>
          <p:cNvPr id="5" name="TextBox 4"/>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6" name="TextBox 5"/>
          <p:cNvSpPr txBox="1"/>
          <p:nvPr/>
        </p:nvSpPr>
        <p:spPr>
          <a:xfrm>
            <a:off x="1043608" y="1409052"/>
            <a:ext cx="3586688" cy="400110"/>
          </a:xfrm>
          <a:prstGeom prst="rect">
            <a:avLst/>
          </a:prstGeom>
          <a:noFill/>
        </p:spPr>
        <p:txBody>
          <a:bodyPr wrap="none" rtlCol="0">
            <a:spAutoFit/>
          </a:bodyPr>
          <a:lstStyle/>
          <a:p>
            <a:r>
              <a:rPr lang="en-US" altLang="ko-KR" sz="2000" dirty="0"/>
              <a:t>1) Background and definition</a:t>
            </a:r>
            <a:endParaRPr lang="en-US" altLang="ko-KR" sz="2000" b="1" dirty="0"/>
          </a:p>
        </p:txBody>
      </p:sp>
      <p:sp>
        <p:nvSpPr>
          <p:cNvPr id="7" name="TextBox 6"/>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Tree>
    <p:extLst>
      <p:ext uri="{BB962C8B-B14F-4D97-AF65-F5344CB8AC3E}">
        <p14:creationId xmlns:p14="http://schemas.microsoft.com/office/powerpoint/2010/main" val="11708837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31017 명동 라마르 CuBr_QY clinical video(8-47초-토닝).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89" r="2887"/>
          <a:stretch/>
        </p:blipFill>
        <p:spPr>
          <a:xfrm>
            <a:off x="1044000" y="1895363"/>
            <a:ext cx="7056000" cy="3715200"/>
          </a:xfrm>
          <a:prstGeom prst="rect">
            <a:avLst/>
          </a:prstGeom>
        </p:spPr>
      </p:pic>
      <p:sp>
        <p:nvSpPr>
          <p:cNvPr id="5" name="TextBox 4"/>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6" name="TextBox 5"/>
          <p:cNvSpPr txBox="1"/>
          <p:nvPr/>
        </p:nvSpPr>
        <p:spPr>
          <a:xfrm>
            <a:off x="1043608" y="1409052"/>
            <a:ext cx="3006464" cy="400110"/>
          </a:xfrm>
          <a:prstGeom prst="rect">
            <a:avLst/>
          </a:prstGeom>
          <a:noFill/>
        </p:spPr>
        <p:txBody>
          <a:bodyPr wrap="none" rtlCol="0">
            <a:spAutoFit/>
          </a:bodyPr>
          <a:lstStyle/>
          <a:p>
            <a:r>
              <a:rPr lang="en-US" altLang="ko-KR" sz="2000" dirty="0" smtClean="0"/>
              <a:t>2) </a:t>
            </a:r>
            <a:r>
              <a:rPr lang="en-US" altLang="ko-KR" sz="2000" dirty="0"/>
              <a:t>Method of procedure</a:t>
            </a:r>
            <a:endParaRPr lang="en-US" altLang="ko-KR" sz="2000" b="1" dirty="0"/>
          </a:p>
        </p:txBody>
      </p:sp>
      <p:sp>
        <p:nvSpPr>
          <p:cNvPr id="13" name="TextBox 12"/>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7" name="직사각형 6"/>
          <p:cNvSpPr/>
          <p:nvPr/>
        </p:nvSpPr>
        <p:spPr>
          <a:xfrm>
            <a:off x="5940152" y="764704"/>
            <a:ext cx="2664296" cy="1169551"/>
          </a:xfrm>
          <a:prstGeom prst="rect">
            <a:avLst/>
          </a:prstGeom>
        </p:spPr>
        <p:txBody>
          <a:bodyPr wrap="square">
            <a:spAutoFit/>
          </a:bodyPr>
          <a:lstStyle/>
          <a:p>
            <a:r>
              <a:rPr lang="en-US" altLang="ko-KR" sz="1400" dirty="0" err="1"/>
              <a:t>Melasma</a:t>
            </a:r>
            <a:r>
              <a:rPr lang="en-US" altLang="ko-KR" sz="1400" dirty="0"/>
              <a:t> </a:t>
            </a:r>
            <a:r>
              <a:rPr lang="en-US" altLang="ko-KR" sz="1400" dirty="0" smtClean="0"/>
              <a:t>toning</a:t>
            </a:r>
          </a:p>
          <a:p>
            <a:r>
              <a:rPr lang="en-US" altLang="ko-KR" sz="1400" dirty="0" smtClean="0"/>
              <a:t>Wavelength : 1064 </a:t>
            </a:r>
          </a:p>
          <a:p>
            <a:r>
              <a:rPr lang="en-US" altLang="ko-KR" sz="1400" dirty="0" smtClean="0"/>
              <a:t>Spot Size : 9 Zoom HP</a:t>
            </a:r>
          </a:p>
          <a:p>
            <a:r>
              <a:rPr lang="en-US" altLang="ko-KR" sz="1400" dirty="0" err="1" smtClean="0"/>
              <a:t>Fluence</a:t>
            </a:r>
            <a:r>
              <a:rPr lang="en-US" altLang="ko-KR" sz="1400" dirty="0" smtClean="0"/>
              <a:t> : 1.5 ~ 1.8 J/cm2</a:t>
            </a:r>
          </a:p>
          <a:p>
            <a:r>
              <a:rPr lang="en-US" altLang="ko-KR" sz="1400" dirty="0" smtClean="0"/>
              <a:t>Hz : 10</a:t>
            </a:r>
            <a:endParaRPr lang="en-US" altLang="ko-KR" sz="1400" dirty="0"/>
          </a:p>
        </p:txBody>
      </p:sp>
    </p:spTree>
    <p:extLst>
      <p:ext uri="{BB962C8B-B14F-4D97-AF65-F5344CB8AC3E}">
        <p14:creationId xmlns:p14="http://schemas.microsoft.com/office/powerpoint/2010/main" val="3428940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p:cNvGrpSpPr/>
          <p:nvPr/>
        </p:nvGrpSpPr>
        <p:grpSpPr>
          <a:xfrm>
            <a:off x="510689" y="1844824"/>
            <a:ext cx="8122623" cy="1944439"/>
            <a:chOff x="510689" y="1916832"/>
            <a:chExt cx="8122623" cy="1944439"/>
          </a:xfrm>
        </p:grpSpPr>
        <p:grpSp>
          <p:nvGrpSpPr>
            <p:cNvPr id="19" name="그룹 18"/>
            <p:cNvGrpSpPr/>
            <p:nvPr/>
          </p:nvGrpSpPr>
          <p:grpSpPr>
            <a:xfrm>
              <a:off x="510689" y="1916832"/>
              <a:ext cx="8122623" cy="1944439"/>
              <a:chOff x="510689" y="1916832"/>
              <a:chExt cx="8122623" cy="1944439"/>
            </a:xfrm>
          </p:grpSpPr>
          <p:pic>
            <p:nvPicPr>
              <p:cNvPr id="8194" name="Picture 2" descr="C:\Users\Administrator\Desktop\QPTP PPT 준비 자료\비손에 줄 파일\기미\김oo\전우측.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070" y="1917271"/>
                <a:ext cx="2374486" cy="1944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QPTP PPT 준비 자료\비손에 줄 파일\기미\김oo\전정면.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3" r="1043" b="8344"/>
              <a:stretch/>
            </p:blipFill>
            <p:spPr bwMode="auto">
              <a:xfrm>
                <a:off x="510689" y="2277271"/>
                <a:ext cx="2890436"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QPTP PPT 준비 자료\비손에 줄 파일\기미\김oo\전좌측.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96" r="4384"/>
              <a:stretch/>
            </p:blipFill>
            <p:spPr bwMode="auto">
              <a:xfrm>
                <a:off x="6045500" y="1916832"/>
                <a:ext cx="2587812" cy="194443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그룹 21"/>
              <p:cNvGrpSpPr/>
              <p:nvPr/>
            </p:nvGrpSpPr>
            <p:grpSpPr>
              <a:xfrm flipV="1">
                <a:off x="510690" y="1979393"/>
                <a:ext cx="2890436" cy="305148"/>
                <a:chOff x="683566" y="2475779"/>
                <a:chExt cx="2890436" cy="305148"/>
              </a:xfrm>
              <a:solidFill>
                <a:schemeClr val="tx1">
                  <a:lumMod val="65000"/>
                  <a:lumOff val="35000"/>
                </a:schemeClr>
              </a:solidFill>
              <a:effectLst>
                <a:outerShdw blurRad="50800" dist="38100" dir="2700000" algn="tl" rotWithShape="0">
                  <a:prstClr val="black">
                    <a:alpha val="40000"/>
                  </a:prstClr>
                </a:outerShdw>
              </a:effectLst>
            </p:grpSpPr>
            <p:sp>
              <p:nvSpPr>
                <p:cNvPr id="23" name="직사각형 22"/>
                <p:cNvSpPr/>
                <p:nvPr/>
              </p:nvSpPr>
              <p:spPr>
                <a:xfrm>
                  <a:off x="683566" y="2475779"/>
                  <a:ext cx="2890436" cy="89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한쪽 모서리가 잘린 사각형 23"/>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sp>
          <p:nvSpPr>
            <p:cNvPr id="32" name="직사각형 31"/>
            <p:cNvSpPr/>
            <p:nvPr/>
          </p:nvSpPr>
          <p:spPr>
            <a:xfrm>
              <a:off x="3401126" y="2195413"/>
              <a:ext cx="134944" cy="16658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p:cNvSpPr/>
            <p:nvPr/>
          </p:nvSpPr>
          <p:spPr>
            <a:xfrm>
              <a:off x="5910556" y="1916832"/>
              <a:ext cx="134944" cy="19444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TextBox 11"/>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13" name="TextBox 12"/>
          <p:cNvSpPr txBox="1"/>
          <p:nvPr/>
        </p:nvSpPr>
        <p:spPr>
          <a:xfrm>
            <a:off x="1043608" y="1409052"/>
            <a:ext cx="1763624" cy="400110"/>
          </a:xfrm>
          <a:prstGeom prst="rect">
            <a:avLst/>
          </a:prstGeom>
          <a:noFill/>
        </p:spPr>
        <p:txBody>
          <a:bodyPr wrap="none" rtlCol="0">
            <a:spAutoFit/>
          </a:bodyPr>
          <a:lstStyle/>
          <a:p>
            <a:r>
              <a:rPr lang="en-US" altLang="ko-KR" sz="2000" dirty="0" smtClean="0"/>
              <a:t>3) </a:t>
            </a:r>
            <a:r>
              <a:rPr lang="en-US" altLang="ko-KR" sz="2000" dirty="0" err="1"/>
              <a:t>Melasma</a:t>
            </a:r>
            <a:r>
              <a:rPr lang="en-US" altLang="ko-KR" sz="2000" dirty="0"/>
              <a:t> 1</a:t>
            </a:r>
            <a:endParaRPr lang="en-US" altLang="ko-KR" sz="2000" b="1" dirty="0"/>
          </a:p>
        </p:txBody>
      </p:sp>
      <p:sp>
        <p:nvSpPr>
          <p:cNvPr id="14" name="직사각형 13"/>
          <p:cNvSpPr/>
          <p:nvPr/>
        </p:nvSpPr>
        <p:spPr>
          <a:xfrm>
            <a:off x="0" y="6304002"/>
            <a:ext cx="5076055" cy="369332"/>
          </a:xfrm>
          <a:prstGeom prst="rect">
            <a:avLst/>
          </a:prstGeom>
        </p:spPr>
        <p:txBody>
          <a:bodyPr wrap="square">
            <a:spAutoFit/>
          </a:bodyPr>
          <a:lstStyle/>
          <a:p>
            <a:r>
              <a:rPr lang="en-US" altLang="ko-KR" dirty="0"/>
              <a:t>Reference by Dr. Kim </a:t>
            </a:r>
            <a:r>
              <a:rPr lang="en-US" altLang="ko-KR" dirty="0" err="1"/>
              <a:t>Sanghyeok</a:t>
            </a:r>
            <a:r>
              <a:rPr lang="en-US" altLang="ko-KR" dirty="0"/>
              <a:t> D.M.D., M.D</a:t>
            </a:r>
          </a:p>
        </p:txBody>
      </p:sp>
      <p:grpSp>
        <p:nvGrpSpPr>
          <p:cNvPr id="29" name="그룹 28"/>
          <p:cNvGrpSpPr/>
          <p:nvPr/>
        </p:nvGrpSpPr>
        <p:grpSpPr>
          <a:xfrm>
            <a:off x="510689" y="4023839"/>
            <a:ext cx="8122623" cy="1997449"/>
            <a:chOff x="510689" y="4005064"/>
            <a:chExt cx="8122623" cy="1997449"/>
          </a:xfrm>
        </p:grpSpPr>
        <p:pic>
          <p:nvPicPr>
            <p:cNvPr id="8197" name="Picture 5" descr="C:\Users\Administrator\Desktop\QPTP PPT 준비 자료\비손에 줄 파일\기미\김oo\후우측.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6070" y="4005064"/>
              <a:ext cx="2374486" cy="1997449"/>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Administrator\Desktop\QPTP PPT 준비 자료\비손에 줄 파일\기미\김oo\후정면.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689" y="4404549"/>
              <a:ext cx="2890436" cy="159796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Administrator\Desktop\QPTP PPT 준비 자료\비손에 줄 파일\기미\김oo\후좌측.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5500" y="4005064"/>
              <a:ext cx="2587812" cy="19974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그룹 24"/>
            <p:cNvGrpSpPr/>
            <p:nvPr/>
          </p:nvGrpSpPr>
          <p:grpSpPr>
            <a:xfrm flipV="1">
              <a:off x="510689" y="4106505"/>
              <a:ext cx="2890436" cy="305147"/>
              <a:chOff x="672860" y="2475780"/>
              <a:chExt cx="2968804" cy="305147"/>
            </a:xfrm>
            <a:solidFill>
              <a:schemeClr val="tx1">
                <a:lumMod val="65000"/>
                <a:lumOff val="35000"/>
              </a:schemeClr>
            </a:solidFill>
            <a:effectLst>
              <a:outerShdw blurRad="50800" dist="38100" dir="2700000" algn="tl" rotWithShape="0">
                <a:prstClr val="black">
                  <a:alpha val="40000"/>
                </a:prstClr>
              </a:outerShdw>
            </a:effectLst>
          </p:grpSpPr>
          <p:sp>
            <p:nvSpPr>
              <p:cNvPr id="26" name="직사각형 25"/>
              <p:cNvSpPr/>
              <p:nvPr/>
            </p:nvSpPr>
            <p:spPr>
              <a:xfrm>
                <a:off x="672861" y="2475781"/>
                <a:ext cx="2968803" cy="89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한쪽 모서리가 잘린 사각형 26"/>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sp>
          <p:nvSpPr>
            <p:cNvPr id="30" name="직사각형 29"/>
            <p:cNvSpPr/>
            <p:nvPr/>
          </p:nvSpPr>
          <p:spPr>
            <a:xfrm>
              <a:off x="3401126" y="4322524"/>
              <a:ext cx="134944" cy="16799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5910556" y="4005064"/>
              <a:ext cx="134944" cy="19974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3" name="L 도형 42"/>
          <p:cNvSpPr/>
          <p:nvPr/>
        </p:nvSpPr>
        <p:spPr>
          <a:xfrm flipV="1">
            <a:off x="3401126" y="4023838"/>
            <a:ext cx="5232186" cy="406351"/>
          </a:xfrm>
          <a:prstGeom prst="corner">
            <a:avLst>
              <a:gd name="adj1" fmla="val 13682"/>
              <a:gd name="adj2" fmla="val 34663"/>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L 도형 43"/>
          <p:cNvSpPr/>
          <p:nvPr/>
        </p:nvSpPr>
        <p:spPr>
          <a:xfrm flipV="1">
            <a:off x="3401126" y="1798222"/>
            <a:ext cx="5232186" cy="414310"/>
          </a:xfrm>
          <a:prstGeom prst="corner">
            <a:avLst>
              <a:gd name="adj1" fmla="val 13682"/>
              <a:gd name="adj2" fmla="val 34663"/>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34" name="오른쪽 화살표 33"/>
          <p:cNvSpPr/>
          <p:nvPr/>
        </p:nvSpPr>
        <p:spPr>
          <a:xfrm rot="5400000">
            <a:off x="4191496" y="2867025"/>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905786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12" name="TextBox 11"/>
          <p:cNvSpPr txBox="1"/>
          <p:nvPr/>
        </p:nvSpPr>
        <p:spPr>
          <a:xfrm>
            <a:off x="1043608" y="1409052"/>
            <a:ext cx="1763624" cy="400110"/>
          </a:xfrm>
          <a:prstGeom prst="rect">
            <a:avLst/>
          </a:prstGeom>
          <a:noFill/>
        </p:spPr>
        <p:txBody>
          <a:bodyPr wrap="none" rtlCol="0">
            <a:spAutoFit/>
          </a:bodyPr>
          <a:lstStyle/>
          <a:p>
            <a:r>
              <a:rPr lang="en-US" altLang="ko-KR" sz="2000" dirty="0" smtClean="0"/>
              <a:t>3) </a:t>
            </a:r>
            <a:r>
              <a:rPr lang="en-US" altLang="ko-KR" sz="2000" dirty="0" err="1"/>
              <a:t>Melasma</a:t>
            </a:r>
            <a:r>
              <a:rPr lang="en-US" altLang="ko-KR" sz="2000" dirty="0"/>
              <a:t> </a:t>
            </a:r>
            <a:r>
              <a:rPr lang="en-US" altLang="ko-KR" sz="2000" dirty="0" smtClean="0"/>
              <a:t>2</a:t>
            </a:r>
            <a:endParaRPr lang="en-US" altLang="ko-KR" sz="2000" b="1" dirty="0"/>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Kim </a:t>
            </a:r>
            <a:r>
              <a:rPr lang="en-US" altLang="ko-KR" dirty="0" err="1"/>
              <a:t>Sanghyeok</a:t>
            </a:r>
            <a:r>
              <a:rPr lang="en-US" altLang="ko-KR" dirty="0"/>
              <a:t> D.M.D., M.D</a:t>
            </a:r>
          </a:p>
        </p:txBody>
      </p:sp>
      <p:grpSp>
        <p:nvGrpSpPr>
          <p:cNvPr id="4" name="그룹 3"/>
          <p:cNvGrpSpPr/>
          <p:nvPr/>
        </p:nvGrpSpPr>
        <p:grpSpPr>
          <a:xfrm>
            <a:off x="444730" y="1931893"/>
            <a:ext cx="8254540" cy="4018477"/>
            <a:chOff x="480750" y="1931893"/>
            <a:chExt cx="8254540" cy="4018477"/>
          </a:xfrm>
        </p:grpSpPr>
        <p:grpSp>
          <p:nvGrpSpPr>
            <p:cNvPr id="2" name="그룹 1"/>
            <p:cNvGrpSpPr/>
            <p:nvPr/>
          </p:nvGrpSpPr>
          <p:grpSpPr>
            <a:xfrm>
              <a:off x="480750" y="1931893"/>
              <a:ext cx="3744000" cy="4018477"/>
              <a:chOff x="576000" y="1931893"/>
              <a:chExt cx="3744000" cy="4018477"/>
            </a:xfrm>
          </p:grpSpPr>
          <p:pic>
            <p:nvPicPr>
              <p:cNvPr id="9219" name="Picture 3" descr="C:\Users\Administrator\Desktop\QPTP PPT 준비 자료\비손에 줄 파일\기미\김oo2\전정면.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1" t="25976" r="1474" b="26316"/>
              <a:stretch/>
            </p:blipFill>
            <p:spPr bwMode="auto">
              <a:xfrm>
                <a:off x="576000" y="2237008"/>
                <a:ext cx="374400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Administrator\Desktop\QPTP PPT 준비 자료\비손에 줄 파일\기미\김oo2\전측면.jpg"/>
              <p:cNvPicPr>
                <a:picLocks noChangeAspect="1" noChangeArrowheads="1"/>
              </p:cNvPicPr>
              <p:nvPr/>
            </p:nvPicPr>
            <p:blipFill rotWithShape="1">
              <a:blip r:embed="rId4">
                <a:extLst>
                  <a:ext uri="{28A0092B-C50C-407E-A947-70E740481C1C}">
                    <a14:useLocalDpi xmlns:a14="http://schemas.microsoft.com/office/drawing/2010/main" val="0"/>
                  </a:ext>
                </a:extLst>
              </a:blip>
              <a:srcRect l="1231" t="26470" r="1474" b="25819"/>
              <a:stretch/>
            </p:blipFill>
            <p:spPr bwMode="auto">
              <a:xfrm>
                <a:off x="576000" y="4114370"/>
                <a:ext cx="3744000" cy="1836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그룹 13"/>
              <p:cNvGrpSpPr/>
              <p:nvPr/>
            </p:nvGrpSpPr>
            <p:grpSpPr>
              <a:xfrm flipV="1">
                <a:off x="576000" y="1931893"/>
                <a:ext cx="3744000" cy="305148"/>
                <a:chOff x="683565" y="2475779"/>
                <a:chExt cx="3744000" cy="305148"/>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83565" y="2475779"/>
                  <a:ext cx="3744000" cy="89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grpSp>
          <p:nvGrpSpPr>
            <p:cNvPr id="3" name="그룹 2"/>
            <p:cNvGrpSpPr/>
            <p:nvPr/>
          </p:nvGrpSpPr>
          <p:grpSpPr>
            <a:xfrm>
              <a:off x="5027290" y="1931893"/>
              <a:ext cx="3708000" cy="4018477"/>
              <a:chOff x="5027290" y="1931893"/>
              <a:chExt cx="3708000" cy="4018477"/>
            </a:xfrm>
          </p:grpSpPr>
          <p:pic>
            <p:nvPicPr>
              <p:cNvPr id="9221" name="Picture 5" descr="C:\Users\Administrator\Desktop\QPTP PPT 준비 자료\비손에 줄 파일\기미\김oo2\후정면.jpg"/>
              <p:cNvPicPr>
                <a:picLocks noChangeAspect="1" noChangeArrowheads="1"/>
              </p:cNvPicPr>
              <p:nvPr/>
            </p:nvPicPr>
            <p:blipFill rotWithShape="1">
              <a:blip r:embed="rId5">
                <a:extLst>
                  <a:ext uri="{28A0092B-C50C-407E-A947-70E740481C1C}">
                    <a14:useLocalDpi xmlns:a14="http://schemas.microsoft.com/office/drawing/2010/main" val="0"/>
                  </a:ext>
                </a:extLst>
              </a:blip>
              <a:srcRect l="1781" t="25944" r="1860" b="26347"/>
              <a:stretch/>
            </p:blipFill>
            <p:spPr bwMode="auto">
              <a:xfrm>
                <a:off x="5027290" y="2237008"/>
                <a:ext cx="370800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Administrator\Desktop\QPTP PPT 준비 자료\비손에 줄 파일\기미\김oo2\후측면.jpg"/>
              <p:cNvPicPr>
                <a:picLocks noChangeAspect="1" noChangeArrowheads="1"/>
              </p:cNvPicPr>
              <p:nvPr/>
            </p:nvPicPr>
            <p:blipFill rotWithShape="1">
              <a:blip r:embed="rId6">
                <a:extLst>
                  <a:ext uri="{28A0092B-C50C-407E-A947-70E740481C1C}">
                    <a14:useLocalDpi xmlns:a14="http://schemas.microsoft.com/office/drawing/2010/main" val="0"/>
                  </a:ext>
                </a:extLst>
              </a:blip>
              <a:srcRect l="1801" t="26535" r="1840" b="25747"/>
              <a:stretch/>
            </p:blipFill>
            <p:spPr bwMode="auto">
              <a:xfrm>
                <a:off x="5027290" y="4114370"/>
                <a:ext cx="3708000" cy="1836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그룹 16"/>
              <p:cNvGrpSpPr/>
              <p:nvPr/>
            </p:nvGrpSpPr>
            <p:grpSpPr>
              <a:xfrm flipV="1">
                <a:off x="5027290" y="1931893"/>
                <a:ext cx="3707999" cy="305147"/>
                <a:chOff x="672860" y="2475780"/>
                <a:chExt cx="3808533" cy="305147"/>
              </a:xfrm>
              <a:solidFill>
                <a:schemeClr val="tx1">
                  <a:lumMod val="65000"/>
                  <a:lumOff val="35000"/>
                </a:schemeClr>
              </a:solidFill>
              <a:effectLst>
                <a:outerShdw blurRad="50800" dist="38100" dir="2700000" algn="tl" rotWithShape="0">
                  <a:prstClr val="black">
                    <a:alpha val="40000"/>
                  </a:prstClr>
                </a:outerShdw>
              </a:effectLst>
            </p:grpSpPr>
            <p:sp>
              <p:nvSpPr>
                <p:cNvPr id="18" name="직사각형 17"/>
                <p:cNvSpPr/>
                <p:nvPr/>
              </p:nvSpPr>
              <p:spPr>
                <a:xfrm>
                  <a:off x="672860" y="2475781"/>
                  <a:ext cx="3808533" cy="89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grpSp>
      <p:sp>
        <p:nvSpPr>
          <p:cNvPr id="20" name="TextBox 19"/>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21" name="오른쪽 화살표 20"/>
          <p:cNvSpPr/>
          <p:nvPr/>
        </p:nvSpPr>
        <p:spPr>
          <a:xfrm>
            <a:off x="4317851"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61468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11" name="TextBox 10"/>
          <p:cNvSpPr txBox="1"/>
          <p:nvPr/>
        </p:nvSpPr>
        <p:spPr>
          <a:xfrm>
            <a:off x="1043608" y="1409052"/>
            <a:ext cx="1763624" cy="400110"/>
          </a:xfrm>
          <a:prstGeom prst="rect">
            <a:avLst/>
          </a:prstGeom>
          <a:noFill/>
        </p:spPr>
        <p:txBody>
          <a:bodyPr wrap="none" rtlCol="0">
            <a:spAutoFit/>
          </a:bodyPr>
          <a:lstStyle/>
          <a:p>
            <a:r>
              <a:rPr lang="en-US" altLang="ko-KR" sz="2000" dirty="0" smtClean="0"/>
              <a:t>3) </a:t>
            </a:r>
            <a:r>
              <a:rPr lang="en-US" altLang="ko-KR" sz="2000" dirty="0" err="1"/>
              <a:t>Melasma</a:t>
            </a:r>
            <a:r>
              <a:rPr lang="en-US" altLang="ko-KR" sz="2000" dirty="0"/>
              <a:t> </a:t>
            </a:r>
            <a:r>
              <a:rPr lang="en-US" altLang="ko-KR" sz="2000" dirty="0" smtClean="0"/>
              <a:t>3</a:t>
            </a:r>
            <a:endParaRPr lang="en-US" altLang="ko-KR" sz="2000" b="1" dirty="0"/>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Kim </a:t>
            </a:r>
            <a:r>
              <a:rPr lang="en-US" altLang="ko-KR" dirty="0" err="1"/>
              <a:t>Sanghyeok</a:t>
            </a:r>
            <a:r>
              <a:rPr lang="en-US" altLang="ko-KR" dirty="0"/>
              <a:t> D.M.D., M.D</a:t>
            </a:r>
          </a:p>
        </p:txBody>
      </p:sp>
      <p:grpSp>
        <p:nvGrpSpPr>
          <p:cNvPr id="2" name="그룹 1"/>
          <p:cNvGrpSpPr/>
          <p:nvPr/>
        </p:nvGrpSpPr>
        <p:grpSpPr>
          <a:xfrm>
            <a:off x="444730" y="1844819"/>
            <a:ext cx="3397706" cy="4224523"/>
            <a:chOff x="921739" y="1844819"/>
            <a:chExt cx="3397706" cy="4224523"/>
          </a:xfrm>
        </p:grpSpPr>
        <p:pic>
          <p:nvPicPr>
            <p:cNvPr id="10242" name="Picture 2" descr="C:\Users\Administrator\Desktop\QPTP PPT 준비 자료\비손에 줄 파일\기미\진oo\시술전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739" y="2057444"/>
              <a:ext cx="3397706" cy="206952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strator\Desktop\QPTP PPT 준비 자료\비손에 줄 파일\기미\진oo\시술전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739" y="4162503"/>
              <a:ext cx="3397706" cy="190683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그룹 13"/>
            <p:cNvGrpSpPr/>
            <p:nvPr/>
          </p:nvGrpSpPr>
          <p:grpSpPr>
            <a:xfrm flipV="1">
              <a:off x="921739" y="1844819"/>
              <a:ext cx="3397706" cy="305148"/>
              <a:chOff x="683565" y="2475779"/>
              <a:chExt cx="3397706" cy="305148"/>
            </a:xfrm>
            <a:solidFill>
              <a:schemeClr val="tx1">
                <a:lumMod val="65000"/>
                <a:lumOff val="35000"/>
              </a:schemeClr>
            </a:solidFill>
            <a:effectLst>
              <a:outerShdw blurRad="50800" dist="38100" dir="2700000" algn="tl" rotWithShape="0">
                <a:prstClr val="black">
                  <a:alpha val="40000"/>
                </a:prstClr>
              </a:outerShdw>
            </a:effectLst>
          </p:grpSpPr>
          <p:sp>
            <p:nvSpPr>
              <p:cNvPr id="15" name="직사각형 14"/>
              <p:cNvSpPr/>
              <p:nvPr/>
            </p:nvSpPr>
            <p:spPr>
              <a:xfrm>
                <a:off x="683565" y="2475779"/>
                <a:ext cx="3397706" cy="89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한쪽 모서리가 잘린 사각형 15"/>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grpSp>
        <p:nvGrpSpPr>
          <p:cNvPr id="3" name="그룹 2"/>
          <p:cNvGrpSpPr/>
          <p:nvPr/>
        </p:nvGrpSpPr>
        <p:grpSpPr>
          <a:xfrm>
            <a:off x="5270904" y="1844820"/>
            <a:ext cx="3428366" cy="4224522"/>
            <a:chOff x="4793895" y="1844820"/>
            <a:chExt cx="3428366" cy="4224522"/>
          </a:xfrm>
        </p:grpSpPr>
        <p:pic>
          <p:nvPicPr>
            <p:cNvPr id="10244" name="Picture 4" descr="C:\Users\Administrator\Desktop\QPTP PPT 준비 자료\비손에 줄 파일\기미\진oo\시술후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895" y="2057443"/>
              <a:ext cx="3406748" cy="2069526"/>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dministrator\Desktop\QPTP PPT 준비 자료\비손에 줄 파일\기미\진oo\시술후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4607" y="4162503"/>
              <a:ext cx="3427654" cy="190683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그룹 16"/>
            <p:cNvGrpSpPr/>
            <p:nvPr/>
          </p:nvGrpSpPr>
          <p:grpSpPr>
            <a:xfrm flipV="1">
              <a:off x="4793895" y="1844820"/>
              <a:ext cx="3406749" cy="305147"/>
              <a:chOff x="672860" y="2475780"/>
              <a:chExt cx="3499115" cy="305147"/>
            </a:xfrm>
            <a:solidFill>
              <a:schemeClr val="tx1">
                <a:lumMod val="65000"/>
                <a:lumOff val="35000"/>
              </a:schemeClr>
            </a:solidFill>
            <a:effectLst>
              <a:outerShdw blurRad="50800" dist="38100" dir="2700000" algn="tl" rotWithShape="0">
                <a:prstClr val="black">
                  <a:alpha val="40000"/>
                </a:prstClr>
              </a:outerShdw>
            </a:effectLst>
          </p:grpSpPr>
          <p:sp>
            <p:nvSpPr>
              <p:cNvPr id="18" name="직사각형 17"/>
              <p:cNvSpPr/>
              <p:nvPr/>
            </p:nvSpPr>
            <p:spPr>
              <a:xfrm>
                <a:off x="672861" y="2475782"/>
                <a:ext cx="3499114" cy="89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p:nvSpPr>
            <p:spPr>
              <a:xfrm flipV="1">
                <a:off x="672860"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sp>
        <p:nvSpPr>
          <p:cNvPr id="24" name="TextBox 23"/>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sp>
        <p:nvSpPr>
          <p:cNvPr id="35" name="오른쪽 화살표 34"/>
          <p:cNvSpPr/>
          <p:nvPr/>
        </p:nvSpPr>
        <p:spPr>
          <a:xfrm>
            <a:off x="4317851"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906920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오른쪽 화살표 35"/>
          <p:cNvSpPr/>
          <p:nvPr/>
        </p:nvSpPr>
        <p:spPr>
          <a:xfrm>
            <a:off x="4317851" y="2895600"/>
            <a:ext cx="562620" cy="2071744"/>
          </a:xfrm>
          <a:prstGeom prst="rightArrow">
            <a:avLst>
              <a:gd name="adj1" fmla="val 47289"/>
              <a:gd name="adj2" fmla="val 67778"/>
            </a:avLst>
          </a:prstGeom>
          <a:gradFill>
            <a:gsLst>
              <a:gs pos="80000">
                <a:schemeClr val="tx1">
                  <a:lumMod val="80000"/>
                  <a:lumOff val="20000"/>
                </a:schemeClr>
              </a:gs>
              <a:gs pos="50000">
                <a:schemeClr val="bg1">
                  <a:lumMod val="40000"/>
                </a:schemeClr>
              </a:gs>
              <a:gs pos="20000">
                <a:schemeClr val="tx1">
                  <a:lumMod val="80000"/>
                  <a:lumOff val="20000"/>
                </a:schemeClr>
              </a:gs>
            </a:gsLst>
            <a:lin ang="5400000" scaled="0"/>
          </a:gradFill>
          <a:ln w="44450" cap="flat">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12" name="TextBox 11"/>
          <p:cNvSpPr txBox="1"/>
          <p:nvPr/>
        </p:nvSpPr>
        <p:spPr>
          <a:xfrm>
            <a:off x="1043608" y="1409052"/>
            <a:ext cx="1763624" cy="400110"/>
          </a:xfrm>
          <a:prstGeom prst="rect">
            <a:avLst/>
          </a:prstGeom>
          <a:noFill/>
        </p:spPr>
        <p:txBody>
          <a:bodyPr wrap="none" rtlCol="0">
            <a:spAutoFit/>
          </a:bodyPr>
          <a:lstStyle/>
          <a:p>
            <a:r>
              <a:rPr lang="en-US" altLang="ko-KR" sz="2000" dirty="0" smtClean="0"/>
              <a:t>3) </a:t>
            </a:r>
            <a:r>
              <a:rPr lang="en-US" altLang="ko-KR" sz="2000" dirty="0" err="1"/>
              <a:t>Melasma</a:t>
            </a:r>
            <a:r>
              <a:rPr lang="en-US" altLang="ko-KR" sz="2000" dirty="0"/>
              <a:t> </a:t>
            </a:r>
            <a:r>
              <a:rPr lang="en-US" altLang="ko-KR" sz="2000" dirty="0" smtClean="0"/>
              <a:t>4</a:t>
            </a:r>
            <a:endParaRPr lang="en-US" altLang="ko-KR" sz="2000" b="1" dirty="0"/>
          </a:p>
        </p:txBody>
      </p:sp>
      <p:sp>
        <p:nvSpPr>
          <p:cNvPr id="13" name="직사각형 12"/>
          <p:cNvSpPr/>
          <p:nvPr/>
        </p:nvSpPr>
        <p:spPr>
          <a:xfrm>
            <a:off x="0" y="6304002"/>
            <a:ext cx="5076055" cy="369332"/>
          </a:xfrm>
          <a:prstGeom prst="rect">
            <a:avLst/>
          </a:prstGeom>
        </p:spPr>
        <p:txBody>
          <a:bodyPr wrap="square">
            <a:spAutoFit/>
          </a:bodyPr>
          <a:lstStyle/>
          <a:p>
            <a:r>
              <a:rPr lang="en-US" altLang="ko-KR" dirty="0"/>
              <a:t>Reference by Dr. Kim </a:t>
            </a:r>
            <a:r>
              <a:rPr lang="en-US" altLang="ko-KR" dirty="0" err="1"/>
              <a:t>Sanghyeok</a:t>
            </a:r>
            <a:r>
              <a:rPr lang="en-US" altLang="ko-KR" dirty="0"/>
              <a:t> D.M.D., M.D</a:t>
            </a:r>
          </a:p>
        </p:txBody>
      </p:sp>
      <p:sp>
        <p:nvSpPr>
          <p:cNvPr id="22" name="TextBox 21"/>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grpSp>
        <p:nvGrpSpPr>
          <p:cNvPr id="37" name="그룹 36"/>
          <p:cNvGrpSpPr/>
          <p:nvPr/>
        </p:nvGrpSpPr>
        <p:grpSpPr>
          <a:xfrm>
            <a:off x="444730" y="1819031"/>
            <a:ext cx="3312000" cy="4293315"/>
            <a:chOff x="1187624" y="1819031"/>
            <a:chExt cx="3312000" cy="4293315"/>
          </a:xfrm>
        </p:grpSpPr>
        <p:pic>
          <p:nvPicPr>
            <p:cNvPr id="38" name="Picture 2" descr="C:\Users\Administrator\Desktop\QPTP PPT 준비 자료\비손에 줄 파일\기미\홍oo\치료전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899" y="2034538"/>
              <a:ext cx="3303725" cy="19803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Administrator\Desktop\QPTP PPT 준비 자료\비손에 줄 파일\기미\홍oo\치료전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760"/>
            <a:stretch/>
          </p:blipFill>
          <p:spPr bwMode="auto">
            <a:xfrm>
              <a:off x="1187624" y="4061073"/>
              <a:ext cx="3312000" cy="205127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그룹 39"/>
            <p:cNvGrpSpPr/>
            <p:nvPr/>
          </p:nvGrpSpPr>
          <p:grpSpPr>
            <a:xfrm flipV="1">
              <a:off x="1187624" y="1819031"/>
              <a:ext cx="3312000" cy="305148"/>
              <a:chOff x="683565" y="2475779"/>
              <a:chExt cx="3312000" cy="305148"/>
            </a:xfrm>
            <a:solidFill>
              <a:schemeClr val="tx1">
                <a:lumMod val="65000"/>
                <a:lumOff val="35000"/>
              </a:schemeClr>
            </a:solidFill>
            <a:effectLst>
              <a:outerShdw blurRad="50800" dist="38100" dir="2700000" algn="tl" rotWithShape="0">
                <a:prstClr val="black">
                  <a:alpha val="40000"/>
                </a:prstClr>
              </a:outerShdw>
            </a:effectLst>
          </p:grpSpPr>
          <p:sp>
            <p:nvSpPr>
              <p:cNvPr id="41" name="직사각형 40"/>
              <p:cNvSpPr/>
              <p:nvPr/>
            </p:nvSpPr>
            <p:spPr>
              <a:xfrm>
                <a:off x="683565" y="2475779"/>
                <a:ext cx="3312000" cy="89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한쪽 모서리가 잘린 사각형 41"/>
              <p:cNvSpPr/>
              <p:nvPr/>
            </p:nvSpPr>
            <p:spPr>
              <a:xfrm flipV="1">
                <a:off x="683567" y="2475780"/>
                <a:ext cx="1854460"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Before</a:t>
                </a:r>
                <a:endParaRPr lang="ko-KR" altLang="en-US" dirty="0"/>
              </a:p>
            </p:txBody>
          </p:sp>
        </p:grpSp>
      </p:grpSp>
      <p:grpSp>
        <p:nvGrpSpPr>
          <p:cNvPr id="43" name="그룹 42"/>
          <p:cNvGrpSpPr/>
          <p:nvPr/>
        </p:nvGrpSpPr>
        <p:grpSpPr>
          <a:xfrm>
            <a:off x="5452767" y="1819032"/>
            <a:ext cx="3246503" cy="4293314"/>
            <a:chOff x="4860031" y="1819032"/>
            <a:chExt cx="3246503" cy="4293314"/>
          </a:xfrm>
        </p:grpSpPr>
        <p:pic>
          <p:nvPicPr>
            <p:cNvPr id="44" name="Picture 4" descr="C:\Users\Administrator\Desktop\QPTP PPT 준비 자료\비손에 줄 파일\기미\홍oo\치료후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1" y="2034203"/>
              <a:ext cx="3246503" cy="19764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Administrator\Desktop\QPTP PPT 준비 자료\비손에 줄 파일\기미\홍oo\치료후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1" y="4061073"/>
              <a:ext cx="3246503" cy="205127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그룹 45"/>
            <p:cNvGrpSpPr/>
            <p:nvPr/>
          </p:nvGrpSpPr>
          <p:grpSpPr>
            <a:xfrm flipV="1">
              <a:off x="4860031" y="1819032"/>
              <a:ext cx="3246503" cy="305147"/>
              <a:chOff x="467695" y="2475780"/>
              <a:chExt cx="3334525" cy="305147"/>
            </a:xfrm>
            <a:solidFill>
              <a:schemeClr val="tx1">
                <a:lumMod val="65000"/>
                <a:lumOff val="35000"/>
              </a:schemeClr>
            </a:solidFill>
            <a:effectLst>
              <a:outerShdw blurRad="50800" dist="38100" dir="2700000" algn="tl" rotWithShape="0">
                <a:prstClr val="black">
                  <a:alpha val="40000"/>
                </a:prstClr>
              </a:outerShdw>
            </a:effectLst>
          </p:grpSpPr>
          <p:sp>
            <p:nvSpPr>
              <p:cNvPr id="47" name="직사각형 46"/>
              <p:cNvSpPr/>
              <p:nvPr/>
            </p:nvSpPr>
            <p:spPr>
              <a:xfrm>
                <a:off x="467696" y="2475784"/>
                <a:ext cx="3334524" cy="89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한쪽 모서리가 잘린 사각형 47"/>
              <p:cNvSpPr/>
              <p:nvPr/>
            </p:nvSpPr>
            <p:spPr>
              <a:xfrm flipV="1">
                <a:off x="467695" y="2475780"/>
                <a:ext cx="1865167" cy="30514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ko-KR" dirty="0" smtClean="0"/>
                  <a:t>After</a:t>
                </a:r>
                <a:endParaRPr lang="ko-KR" altLang="en-US" dirty="0"/>
              </a:p>
            </p:txBody>
          </p:sp>
        </p:grpSp>
      </p:grpSp>
    </p:spTree>
    <p:extLst>
      <p:ext uri="{BB962C8B-B14F-4D97-AF65-F5344CB8AC3E}">
        <p14:creationId xmlns:p14="http://schemas.microsoft.com/office/powerpoint/2010/main" val="24745435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908720"/>
            <a:ext cx="5505353" cy="461665"/>
          </a:xfrm>
          <a:prstGeom prst="rect">
            <a:avLst/>
          </a:prstGeom>
          <a:noFill/>
        </p:spPr>
        <p:txBody>
          <a:bodyPr wrap="none" rtlCol="0">
            <a:spAutoFit/>
          </a:bodyPr>
          <a:lstStyle/>
          <a:p>
            <a:r>
              <a:rPr lang="en-US" altLang="ko-KR" sz="2400" b="1" dirty="0" smtClean="0"/>
              <a:t>4</a:t>
            </a:r>
            <a:r>
              <a:rPr lang="en-US" altLang="ko-KR" sz="2400" b="1" dirty="0"/>
              <a:t>. Q-Switched </a:t>
            </a:r>
            <a:r>
              <a:rPr lang="en-US" altLang="ko-KR" sz="2400" b="1" dirty="0" err="1"/>
              <a:t>Nd:YAG</a:t>
            </a:r>
            <a:r>
              <a:rPr lang="en-US" altLang="ko-KR" sz="2400" b="1" dirty="0"/>
              <a:t> Laser toning </a:t>
            </a:r>
          </a:p>
        </p:txBody>
      </p:sp>
      <p:sp>
        <p:nvSpPr>
          <p:cNvPr id="16" name="TextBox 15"/>
          <p:cNvSpPr txBox="1"/>
          <p:nvPr/>
        </p:nvSpPr>
        <p:spPr>
          <a:xfrm>
            <a:off x="211406" y="107921"/>
            <a:ext cx="4574907"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III. Various procedures</a:t>
            </a:r>
          </a:p>
        </p:txBody>
      </p:sp>
      <p:grpSp>
        <p:nvGrpSpPr>
          <p:cNvPr id="14" name="그룹 13"/>
          <p:cNvGrpSpPr>
            <a:grpSpLocks noChangeAspect="1"/>
          </p:cNvGrpSpPr>
          <p:nvPr/>
        </p:nvGrpSpPr>
        <p:grpSpPr>
          <a:xfrm>
            <a:off x="780329" y="1794808"/>
            <a:ext cx="7376318" cy="4619689"/>
            <a:chOff x="796079" y="1717173"/>
            <a:chExt cx="7764547" cy="4862830"/>
          </a:xfrm>
        </p:grpSpPr>
        <p:sp>
          <p:nvSpPr>
            <p:cNvPr id="23" name="직사각형 22"/>
            <p:cNvSpPr/>
            <p:nvPr/>
          </p:nvSpPr>
          <p:spPr>
            <a:xfrm>
              <a:off x="1938850" y="5214981"/>
              <a:ext cx="6621776" cy="996678"/>
            </a:xfrm>
            <a:prstGeom prst="rect">
              <a:avLst/>
            </a:prstGeom>
            <a:gradFill>
              <a:gsLst>
                <a:gs pos="0">
                  <a:srgbClr val="EAEAEA"/>
                </a:gs>
                <a:gs pos="100000">
                  <a:schemeClr val="bg1">
                    <a:lumMod val="50000"/>
                  </a:schemeClr>
                </a:gs>
                <a:gs pos="59000">
                  <a:schemeClr val="bg1">
                    <a:lumMod val="75000"/>
                  </a:schemeClr>
                </a:gs>
              </a:gsLst>
              <a:lin ang="48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00" tIns="0" rIns="288000" bIns="0" rtlCol="0" anchor="ctr"/>
            <a:lstStyle/>
            <a:p>
              <a:pPr lvl="0">
                <a:lnSpc>
                  <a:spcPct val="130000"/>
                </a:lnSpc>
              </a:pPr>
              <a:r>
                <a:rPr lang="en-US" altLang="ko-KR" sz="1200" dirty="0">
                  <a:solidFill>
                    <a:schemeClr val="tx1"/>
                  </a:solidFill>
                </a:rPr>
                <a:t>The lesion is immediately blurred, and erythema appears around the </a:t>
              </a:r>
              <a:r>
                <a:rPr lang="en-US" altLang="ko-KR" sz="1200" dirty="0" smtClean="0">
                  <a:solidFill>
                    <a:schemeClr val="tx1"/>
                  </a:solidFill>
                </a:rPr>
                <a:t>lesion.</a:t>
              </a:r>
              <a:endParaRPr lang="ko-KR" altLang="en-US" sz="1200" dirty="0">
                <a:solidFill>
                  <a:schemeClr val="tx1"/>
                </a:solidFill>
              </a:endParaRPr>
            </a:p>
          </p:txBody>
        </p:sp>
        <p:grpSp>
          <p:nvGrpSpPr>
            <p:cNvPr id="7" name="그룹 6"/>
            <p:cNvGrpSpPr/>
            <p:nvPr/>
          </p:nvGrpSpPr>
          <p:grpSpPr>
            <a:xfrm>
              <a:off x="796080" y="4846637"/>
              <a:ext cx="1733366" cy="1733366"/>
              <a:chOff x="6012160" y="1742913"/>
              <a:chExt cx="2424382" cy="2424382"/>
            </a:xfrm>
          </p:grpSpPr>
          <p:sp>
            <p:nvSpPr>
              <p:cNvPr id="28" name="타원 27"/>
              <p:cNvSpPr/>
              <p:nvPr/>
            </p:nvSpPr>
            <p:spPr>
              <a:xfrm>
                <a:off x="6012160" y="1742913"/>
                <a:ext cx="2424382" cy="2424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타원 33"/>
              <p:cNvSpPr/>
              <p:nvPr/>
            </p:nvSpPr>
            <p:spPr>
              <a:xfrm>
                <a:off x="6507956" y="2228155"/>
                <a:ext cx="1454115" cy="1454115"/>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20000"/>
                  </a:lnSpc>
                </a:pPr>
                <a:r>
                  <a:rPr lang="en-US" altLang="ko-KR" sz="1600" b="1"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PIH</a:t>
                </a:r>
                <a:endParaRPr lang="ko-KR" altLang="en-US" sz="1600" b="1"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p:txBody>
          </p:sp>
          <p:sp>
            <p:nvSpPr>
              <p:cNvPr id="18" name="도넛 17"/>
              <p:cNvSpPr/>
              <p:nvPr/>
            </p:nvSpPr>
            <p:spPr>
              <a:xfrm>
                <a:off x="6263123" y="1988840"/>
                <a:ext cx="1932528" cy="1932528"/>
              </a:xfrm>
              <a:prstGeom prst="donut">
                <a:avLst>
                  <a:gd name="adj" fmla="val 12479"/>
                </a:avLst>
              </a:prstGeom>
              <a:gradFill>
                <a:gsLst>
                  <a:gs pos="16000">
                    <a:srgbClr val="EAEAEA"/>
                  </a:gs>
                  <a:gs pos="100000">
                    <a:schemeClr val="bg1">
                      <a:lumMod val="50000"/>
                    </a:schemeClr>
                  </a:gs>
                  <a:gs pos="66000">
                    <a:schemeClr val="tx1">
                      <a:lumMod val="65000"/>
                      <a:lumOff val="35000"/>
                    </a:schemeClr>
                  </a:gs>
                  <a:gs pos="27000">
                    <a:schemeClr val="bg1">
                      <a:lumMod val="75000"/>
                    </a:schemeClr>
                  </a:gs>
                </a:gsLst>
                <a:lin ang="3000000" scaled="0"/>
              </a:gradFill>
              <a:ln w="9525">
                <a:noFill/>
              </a:ln>
              <a:effectLst>
                <a:outerShdw blurRad="50800" dist="38100" dir="2700000" algn="tl" rotWithShape="0">
                  <a:prstClr val="black">
                    <a:alpha val="40000"/>
                  </a:prstClr>
                </a:outerShdw>
              </a:effectLst>
              <a:scene3d>
                <a:camera prst="orthographicFront"/>
                <a:lightRig rig="twoPt" dir="t"/>
              </a:scene3d>
              <a:sp3d extrusionH="76200" prstMaterial="plastic">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b="1" dirty="0">
                  <a:solidFill>
                    <a:schemeClr val="tx1"/>
                  </a:solidFill>
                  <a:latin typeface="+mn-ea"/>
                </a:endParaRPr>
              </a:p>
            </p:txBody>
          </p:sp>
        </p:grpSp>
        <p:sp>
          <p:nvSpPr>
            <p:cNvPr id="20" name="직사각형 19"/>
            <p:cNvSpPr/>
            <p:nvPr/>
          </p:nvSpPr>
          <p:spPr>
            <a:xfrm>
              <a:off x="1938850" y="3657446"/>
              <a:ext cx="6621776" cy="996678"/>
            </a:xfrm>
            <a:prstGeom prst="rect">
              <a:avLst/>
            </a:prstGeom>
            <a:gradFill>
              <a:gsLst>
                <a:gs pos="0">
                  <a:srgbClr val="EAEAEA"/>
                </a:gs>
                <a:gs pos="100000">
                  <a:schemeClr val="bg1">
                    <a:lumMod val="50000"/>
                  </a:schemeClr>
                </a:gs>
                <a:gs pos="59000">
                  <a:schemeClr val="bg1">
                    <a:lumMod val="75000"/>
                  </a:schemeClr>
                </a:gs>
              </a:gsLst>
              <a:lin ang="48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00" tIns="0" rIns="288000" bIns="0" rtlCol="0" anchor="ctr"/>
            <a:lstStyle/>
            <a:p>
              <a:pPr lvl="0">
                <a:lnSpc>
                  <a:spcPct val="130000"/>
                </a:lnSpc>
              </a:pPr>
              <a:r>
                <a:rPr lang="en-US" altLang="ko-KR" sz="1200" dirty="0">
                  <a:solidFill>
                    <a:schemeClr val="tx1"/>
                  </a:solidFill>
                </a:rPr>
                <a:t>The lesion immediately becomes dark, and erythema appears around the lesion</a:t>
              </a:r>
              <a:r>
                <a:rPr lang="en-US" altLang="ko-KR" sz="1200" dirty="0" smtClean="0">
                  <a:solidFill>
                    <a:schemeClr val="tx1"/>
                  </a:solidFill>
                </a:rPr>
                <a:t>.</a:t>
              </a:r>
              <a:endParaRPr lang="en-US" altLang="ko-KR" sz="1200" dirty="0">
                <a:solidFill>
                  <a:schemeClr val="tx1"/>
                </a:solidFill>
              </a:endParaRPr>
            </a:p>
          </p:txBody>
        </p:sp>
        <p:grpSp>
          <p:nvGrpSpPr>
            <p:cNvPr id="4" name="그룹 3"/>
            <p:cNvGrpSpPr/>
            <p:nvPr/>
          </p:nvGrpSpPr>
          <p:grpSpPr>
            <a:xfrm>
              <a:off x="796079" y="3289102"/>
              <a:ext cx="1733367" cy="1733366"/>
              <a:chOff x="3359808" y="1742913"/>
              <a:chExt cx="2424383" cy="2424382"/>
            </a:xfrm>
          </p:grpSpPr>
          <p:sp>
            <p:nvSpPr>
              <p:cNvPr id="22" name="타원 21"/>
              <p:cNvSpPr/>
              <p:nvPr/>
            </p:nvSpPr>
            <p:spPr>
              <a:xfrm>
                <a:off x="3359808" y="1742913"/>
                <a:ext cx="2424383" cy="2424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p:cNvSpPr/>
              <p:nvPr/>
            </p:nvSpPr>
            <p:spPr>
              <a:xfrm>
                <a:off x="3853656" y="2228155"/>
                <a:ext cx="1454115" cy="1454115"/>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ko-KR" sz="1200" b="1"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Dermal </a:t>
                </a:r>
                <a:r>
                  <a:rPr lang="en-US" altLang="ko-KR" sz="1200" b="1"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or</a:t>
                </a:r>
              </a:p>
              <a:p>
                <a:pPr algn="ctr"/>
                <a:r>
                  <a:rPr lang="en-US" altLang="ko-KR" sz="1200" b="1"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mixed </a:t>
                </a:r>
                <a:r>
                  <a:rPr lang="en-US" altLang="ko-KR" sz="1200" b="1"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type of </a:t>
                </a:r>
                <a:endParaRPr lang="en-US" altLang="ko-KR" sz="1200" b="1"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a:p>
                <a:pPr algn="ctr"/>
                <a:r>
                  <a:rPr lang="en-US" altLang="ko-KR" sz="1200" b="1" dirty="0" err="1"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melasma</a:t>
                </a:r>
                <a:endParaRPr lang="ko-KR" altLang="en-US" sz="1200" b="1"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p:txBody>
          </p:sp>
          <p:sp>
            <p:nvSpPr>
              <p:cNvPr id="17" name="도넛 16"/>
              <p:cNvSpPr/>
              <p:nvPr/>
            </p:nvSpPr>
            <p:spPr>
              <a:xfrm>
                <a:off x="3605736" y="1988839"/>
                <a:ext cx="1932529" cy="1932528"/>
              </a:xfrm>
              <a:prstGeom prst="donut">
                <a:avLst>
                  <a:gd name="adj" fmla="val 12479"/>
                </a:avLst>
              </a:prstGeom>
              <a:gradFill>
                <a:gsLst>
                  <a:gs pos="16000">
                    <a:srgbClr val="EAEAEA"/>
                  </a:gs>
                  <a:gs pos="100000">
                    <a:schemeClr val="bg1">
                      <a:lumMod val="50000"/>
                    </a:schemeClr>
                  </a:gs>
                  <a:gs pos="66000">
                    <a:schemeClr val="tx1">
                      <a:lumMod val="65000"/>
                      <a:lumOff val="35000"/>
                    </a:schemeClr>
                  </a:gs>
                  <a:gs pos="27000">
                    <a:schemeClr val="bg1">
                      <a:lumMod val="75000"/>
                    </a:schemeClr>
                  </a:gs>
                </a:gsLst>
                <a:lin ang="3000000" scaled="0"/>
              </a:gradFill>
              <a:ln w="9525">
                <a:noFill/>
              </a:ln>
              <a:effectLst>
                <a:outerShdw blurRad="50800" dist="38100" dir="2700000" algn="tl" rotWithShape="0">
                  <a:prstClr val="black">
                    <a:alpha val="40000"/>
                  </a:prstClr>
                </a:outerShdw>
              </a:effectLst>
              <a:scene3d>
                <a:camera prst="orthographicFront"/>
                <a:lightRig rig="twoPt" dir="t"/>
              </a:scene3d>
              <a:sp3d extrusionH="76200" prstMaterial="plastic">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dirty="0">
                  <a:solidFill>
                    <a:schemeClr val="tx1"/>
                  </a:solidFill>
                  <a:latin typeface="+mn-ea"/>
                </a:endParaRPr>
              </a:p>
            </p:txBody>
          </p:sp>
        </p:grpSp>
        <p:sp>
          <p:nvSpPr>
            <p:cNvPr id="11" name="직사각형 10"/>
            <p:cNvSpPr/>
            <p:nvPr/>
          </p:nvSpPr>
          <p:spPr>
            <a:xfrm>
              <a:off x="1938850" y="2085517"/>
              <a:ext cx="6621776" cy="996678"/>
            </a:xfrm>
            <a:prstGeom prst="rect">
              <a:avLst/>
            </a:prstGeom>
            <a:gradFill>
              <a:gsLst>
                <a:gs pos="0">
                  <a:srgbClr val="EAEAEA"/>
                </a:gs>
                <a:gs pos="100000">
                  <a:schemeClr val="bg1">
                    <a:lumMod val="50000"/>
                  </a:schemeClr>
                </a:gs>
                <a:gs pos="59000">
                  <a:schemeClr val="bg1">
                    <a:lumMod val="75000"/>
                  </a:schemeClr>
                </a:gs>
              </a:gsLst>
              <a:lin ang="48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8000" tIns="0" rIns="288000" bIns="0" rtlCol="0" anchor="ctr"/>
            <a:lstStyle/>
            <a:p>
              <a:pPr lvl="0">
                <a:lnSpc>
                  <a:spcPct val="130000"/>
                </a:lnSpc>
              </a:pPr>
              <a:r>
                <a:rPr lang="en-US" altLang="ko-KR" sz="1200" dirty="0">
                  <a:solidFill>
                    <a:schemeClr val="tx1"/>
                  </a:solidFill>
                </a:rPr>
                <a:t>The pigments immediately become thinner with the fluffs immediately turning white and the erythema appears around the lesion</a:t>
              </a:r>
              <a:r>
                <a:rPr lang="en-US" altLang="ko-KR" sz="1200" dirty="0" smtClean="0">
                  <a:solidFill>
                    <a:schemeClr val="tx1"/>
                  </a:solidFill>
                </a:rPr>
                <a:t>.</a:t>
              </a:r>
              <a:endParaRPr lang="ko-KR" altLang="en-US" sz="1200" dirty="0">
                <a:solidFill>
                  <a:schemeClr val="tx1"/>
                </a:solidFill>
              </a:endParaRPr>
            </a:p>
          </p:txBody>
        </p:sp>
        <p:grpSp>
          <p:nvGrpSpPr>
            <p:cNvPr id="2" name="그룹 1"/>
            <p:cNvGrpSpPr/>
            <p:nvPr/>
          </p:nvGrpSpPr>
          <p:grpSpPr>
            <a:xfrm>
              <a:off x="796080" y="1717173"/>
              <a:ext cx="1733366" cy="1733366"/>
              <a:chOff x="707458" y="1742913"/>
              <a:chExt cx="2424382" cy="2424382"/>
            </a:xfrm>
          </p:grpSpPr>
          <p:sp>
            <p:nvSpPr>
              <p:cNvPr id="12" name="타원 11"/>
              <p:cNvSpPr/>
              <p:nvPr/>
            </p:nvSpPr>
            <p:spPr>
              <a:xfrm>
                <a:off x="707458" y="1742913"/>
                <a:ext cx="2424382" cy="2424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타원 31"/>
              <p:cNvSpPr/>
              <p:nvPr/>
            </p:nvSpPr>
            <p:spPr>
              <a:xfrm>
                <a:off x="1193006" y="2228155"/>
                <a:ext cx="1454115" cy="1454115"/>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20000"/>
                  </a:lnSpc>
                </a:pPr>
                <a:r>
                  <a:rPr lang="en-US" altLang="ko-KR" sz="1400" b="1" dirty="0"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  Epidermal </a:t>
                </a:r>
              </a:p>
              <a:p>
                <a:pPr algn="ctr">
                  <a:lnSpc>
                    <a:spcPct val="120000"/>
                  </a:lnSpc>
                </a:pPr>
                <a:r>
                  <a:rPr lang="en-US" altLang="ko-KR" sz="1400" b="1" dirty="0" err="1" smtClean="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rPr>
                  <a:t>melasma</a:t>
                </a:r>
                <a:endParaRPr lang="ko-KR" altLang="en-US" sz="1400" b="1" dirty="0">
                  <a:gradFill>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scaled="0"/>
                  </a:gradFill>
                  <a:latin typeface="+mn-ea"/>
                </a:endParaRPr>
              </a:p>
            </p:txBody>
          </p:sp>
          <p:sp>
            <p:nvSpPr>
              <p:cNvPr id="3" name="도넛 2"/>
              <p:cNvSpPr/>
              <p:nvPr/>
            </p:nvSpPr>
            <p:spPr>
              <a:xfrm>
                <a:off x="953385" y="1988840"/>
                <a:ext cx="1932528" cy="1932528"/>
              </a:xfrm>
              <a:prstGeom prst="donut">
                <a:avLst>
                  <a:gd name="adj" fmla="val 12479"/>
                </a:avLst>
              </a:prstGeom>
              <a:gradFill>
                <a:gsLst>
                  <a:gs pos="16000">
                    <a:srgbClr val="EAEAEA"/>
                  </a:gs>
                  <a:gs pos="100000">
                    <a:schemeClr val="bg1">
                      <a:lumMod val="50000"/>
                    </a:schemeClr>
                  </a:gs>
                  <a:gs pos="66000">
                    <a:schemeClr val="tx1">
                      <a:lumMod val="65000"/>
                      <a:lumOff val="35000"/>
                    </a:schemeClr>
                  </a:gs>
                  <a:gs pos="27000">
                    <a:schemeClr val="bg1">
                      <a:lumMod val="75000"/>
                    </a:schemeClr>
                  </a:gs>
                </a:gsLst>
                <a:lin ang="3000000" scaled="0"/>
              </a:gradFill>
              <a:ln w="9525">
                <a:noFill/>
              </a:ln>
              <a:effectLst>
                <a:outerShdw blurRad="50800" dist="38100" dir="2700000" algn="tl" rotWithShape="0">
                  <a:prstClr val="black">
                    <a:alpha val="40000"/>
                  </a:prstClr>
                </a:outerShdw>
              </a:effectLst>
              <a:scene3d>
                <a:camera prst="orthographicFront"/>
                <a:lightRig rig="twoPt" dir="t"/>
              </a:scene3d>
              <a:sp3d extrusionH="76200" prstMaterial="plastic">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ko-KR" altLang="en-US" sz="1600" b="1" dirty="0">
                  <a:solidFill>
                    <a:schemeClr val="tx1"/>
                  </a:solidFill>
                  <a:latin typeface="+mn-ea"/>
                </a:endParaRPr>
              </a:p>
            </p:txBody>
          </p:sp>
        </p:grpSp>
      </p:grpSp>
      <p:sp>
        <p:nvSpPr>
          <p:cNvPr id="6" name="TextBox 5"/>
          <p:cNvSpPr txBox="1"/>
          <p:nvPr/>
        </p:nvSpPr>
        <p:spPr>
          <a:xfrm>
            <a:off x="1043608" y="1409052"/>
            <a:ext cx="1719702" cy="400110"/>
          </a:xfrm>
          <a:prstGeom prst="rect">
            <a:avLst/>
          </a:prstGeom>
          <a:noFill/>
        </p:spPr>
        <p:txBody>
          <a:bodyPr wrap="none" rtlCol="0">
            <a:spAutoFit/>
          </a:bodyPr>
          <a:lstStyle/>
          <a:p>
            <a:r>
              <a:rPr lang="en-US" altLang="ko-KR" sz="2000" dirty="0"/>
              <a:t>3</a:t>
            </a:r>
            <a:r>
              <a:rPr lang="en-US" altLang="ko-KR" sz="2000" dirty="0" smtClean="0"/>
              <a:t>) </a:t>
            </a:r>
            <a:r>
              <a:rPr lang="en-US" altLang="ko-KR" sz="2000" dirty="0"/>
              <a:t>End Points</a:t>
            </a:r>
            <a:endParaRPr lang="en-US" altLang="ko-KR" sz="2000" b="1" dirty="0"/>
          </a:p>
        </p:txBody>
      </p:sp>
    </p:spTree>
    <p:extLst>
      <p:ext uri="{BB962C8B-B14F-4D97-AF65-F5344CB8AC3E}">
        <p14:creationId xmlns:p14="http://schemas.microsoft.com/office/powerpoint/2010/main" val="3675152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QPTP PPT 준비 자료\Wavelength.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71" b="25066"/>
          <a:stretch/>
        </p:blipFill>
        <p:spPr bwMode="auto">
          <a:xfrm>
            <a:off x="263185" y="1700808"/>
            <a:ext cx="8701303" cy="397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611560" y="908720"/>
            <a:ext cx="7975710" cy="461665"/>
          </a:xfrm>
          <a:prstGeom prst="rect">
            <a:avLst/>
          </a:prstGeom>
          <a:noFill/>
        </p:spPr>
        <p:txBody>
          <a:bodyPr wrap="none" rtlCol="0">
            <a:spAutoFit/>
          </a:bodyPr>
          <a:lstStyle/>
          <a:p>
            <a:r>
              <a:rPr lang="en-US" altLang="ko-KR" sz="2400" b="1" dirty="0"/>
              <a:t>2. Absorption Spectrum of Melanin and Hemoglobin</a:t>
            </a:r>
          </a:p>
        </p:txBody>
      </p:sp>
    </p:spTree>
    <p:extLst>
      <p:ext uri="{BB962C8B-B14F-4D97-AF65-F5344CB8AC3E}">
        <p14:creationId xmlns:p14="http://schemas.microsoft.com/office/powerpoint/2010/main" val="306453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406" y="107921"/>
            <a:ext cx="3074881"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IV. Conclusion </a:t>
            </a:r>
          </a:p>
        </p:txBody>
      </p:sp>
      <p:grpSp>
        <p:nvGrpSpPr>
          <p:cNvPr id="2" name="그룹 1"/>
          <p:cNvGrpSpPr/>
          <p:nvPr/>
        </p:nvGrpSpPr>
        <p:grpSpPr>
          <a:xfrm>
            <a:off x="542917" y="1412776"/>
            <a:ext cx="8067692" cy="1249993"/>
            <a:chOff x="542917" y="1612427"/>
            <a:chExt cx="8067692" cy="1050342"/>
          </a:xfrm>
        </p:grpSpPr>
        <p:sp>
          <p:nvSpPr>
            <p:cNvPr id="31" name="모서리가 둥근 직사각형 30"/>
            <p:cNvSpPr/>
            <p:nvPr/>
          </p:nvSpPr>
          <p:spPr>
            <a:xfrm>
              <a:off x="7746513" y="1612427"/>
              <a:ext cx="864096" cy="105034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모서리가 둥근 직사각형 2"/>
            <p:cNvSpPr/>
            <p:nvPr/>
          </p:nvSpPr>
          <p:spPr>
            <a:xfrm>
              <a:off x="542917" y="1612427"/>
              <a:ext cx="864096" cy="105034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621102" y="1612428"/>
              <a:ext cx="7901796" cy="1050341"/>
            </a:xfrm>
            <a:prstGeom prst="roundRect">
              <a:avLst>
                <a:gd name="adj" fmla="val 1742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just">
                <a:lnSpc>
                  <a:spcPct val="120000"/>
                </a:lnSpc>
              </a:pPr>
              <a:r>
                <a:rPr lang="en-US" altLang="ko-KR" sz="1400" dirty="0">
                  <a:solidFill>
                    <a:schemeClr val="tx1"/>
                  </a:solidFill>
                  <a:latin typeface="+mn-ea"/>
                </a:rPr>
                <a:t>PTP has the advantage that it can increase the energy up to the threshold of pigment reaction. As the irradiation time is short, the damage to pigments is more severe while the cooling time is relatively prolonged for normal tissues. Therefore, greater treatment effect and fewer side effects can be expected.</a:t>
              </a:r>
            </a:p>
          </p:txBody>
        </p:sp>
      </p:grpSp>
      <p:grpSp>
        <p:nvGrpSpPr>
          <p:cNvPr id="7" name="그룹 6"/>
          <p:cNvGrpSpPr/>
          <p:nvPr/>
        </p:nvGrpSpPr>
        <p:grpSpPr>
          <a:xfrm>
            <a:off x="542917" y="2923654"/>
            <a:ext cx="8067692" cy="546737"/>
            <a:chOff x="542917" y="2923654"/>
            <a:chExt cx="8067692" cy="546737"/>
          </a:xfrm>
        </p:grpSpPr>
        <p:sp>
          <p:nvSpPr>
            <p:cNvPr id="30" name="모서리가 둥근 직사각형 29"/>
            <p:cNvSpPr/>
            <p:nvPr/>
          </p:nvSpPr>
          <p:spPr>
            <a:xfrm>
              <a:off x="7746513" y="2923654"/>
              <a:ext cx="864096" cy="546737"/>
            </a:xfrm>
            <a:prstGeom prst="roundRect">
              <a:avLst>
                <a:gd name="adj" fmla="val 256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542917" y="2923654"/>
              <a:ext cx="864096" cy="546737"/>
            </a:xfrm>
            <a:prstGeom prst="roundRect">
              <a:avLst>
                <a:gd name="adj" fmla="val 256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621102" y="2923654"/>
              <a:ext cx="7901796" cy="546737"/>
            </a:xfrm>
            <a:prstGeom prst="roundRect">
              <a:avLst>
                <a:gd name="adj" fmla="val 2866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just">
                <a:lnSpc>
                  <a:spcPct val="120000"/>
                </a:lnSpc>
              </a:pPr>
              <a:r>
                <a:rPr lang="en-US" altLang="ko-KR" sz="1400" dirty="0" err="1">
                  <a:solidFill>
                    <a:schemeClr val="tx1"/>
                  </a:solidFill>
                  <a:latin typeface="+mn-ea"/>
                </a:rPr>
                <a:t>Nd:YAG</a:t>
              </a:r>
              <a:r>
                <a:rPr lang="en-US" altLang="ko-KR" sz="1400" dirty="0">
                  <a:solidFill>
                    <a:schemeClr val="tx1"/>
                  </a:solidFill>
                  <a:latin typeface="+mn-ea"/>
                </a:rPr>
                <a:t> has the lowest maintenance cost among the Q switched lasers..</a:t>
              </a:r>
            </a:p>
          </p:txBody>
        </p:sp>
      </p:grpSp>
      <p:grpSp>
        <p:nvGrpSpPr>
          <p:cNvPr id="9" name="그룹 8"/>
          <p:cNvGrpSpPr/>
          <p:nvPr/>
        </p:nvGrpSpPr>
        <p:grpSpPr>
          <a:xfrm>
            <a:off x="542917" y="3731276"/>
            <a:ext cx="8067692" cy="548740"/>
            <a:chOff x="542917" y="3731276"/>
            <a:chExt cx="8067692" cy="548740"/>
          </a:xfrm>
        </p:grpSpPr>
        <p:sp>
          <p:nvSpPr>
            <p:cNvPr id="29" name="모서리가 둥근 직사각형 28"/>
            <p:cNvSpPr/>
            <p:nvPr/>
          </p:nvSpPr>
          <p:spPr>
            <a:xfrm>
              <a:off x="7746513" y="3733279"/>
              <a:ext cx="864096" cy="546737"/>
            </a:xfrm>
            <a:prstGeom prst="roundRect">
              <a:avLst>
                <a:gd name="adj" fmla="val 256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모서리가 둥근 직사각형 25"/>
            <p:cNvSpPr/>
            <p:nvPr/>
          </p:nvSpPr>
          <p:spPr>
            <a:xfrm>
              <a:off x="542917" y="3733279"/>
              <a:ext cx="864096" cy="546737"/>
            </a:xfrm>
            <a:prstGeom prst="roundRect">
              <a:avLst>
                <a:gd name="adj" fmla="val 256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621102" y="3731276"/>
              <a:ext cx="7901796" cy="546737"/>
            </a:xfrm>
            <a:prstGeom prst="roundRect">
              <a:avLst>
                <a:gd name="adj" fmla="val 25505"/>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just">
                <a:lnSpc>
                  <a:spcPct val="120000"/>
                </a:lnSpc>
              </a:pPr>
              <a:r>
                <a:rPr lang="en-US" altLang="ko-KR" sz="1400" dirty="0">
                  <a:solidFill>
                    <a:schemeClr val="tx1"/>
                  </a:solidFill>
                  <a:latin typeface="+mn-ea"/>
                </a:rPr>
                <a:t>User-friendly UI &amp; equipment design, constant upgrade and safety are also the advantage that sets it </a:t>
              </a:r>
              <a:r>
                <a:rPr lang="en-US" altLang="ko-KR" sz="1400" dirty="0" smtClean="0">
                  <a:solidFill>
                    <a:schemeClr val="tx1"/>
                  </a:solidFill>
                  <a:latin typeface="+mn-ea"/>
                </a:rPr>
                <a:t>apart </a:t>
              </a:r>
              <a:r>
                <a:rPr lang="en-US" altLang="ko-KR" sz="1400" dirty="0">
                  <a:solidFill>
                    <a:schemeClr val="tx1"/>
                  </a:solidFill>
                  <a:latin typeface="+mn-ea"/>
                </a:rPr>
                <a:t>from others.</a:t>
              </a:r>
            </a:p>
          </p:txBody>
        </p:sp>
      </p:grpSp>
      <p:grpSp>
        <p:nvGrpSpPr>
          <p:cNvPr id="11" name="그룹 10"/>
          <p:cNvGrpSpPr/>
          <p:nvPr/>
        </p:nvGrpSpPr>
        <p:grpSpPr>
          <a:xfrm>
            <a:off x="542917" y="4538898"/>
            <a:ext cx="8067692" cy="1050342"/>
            <a:chOff x="542917" y="4538898"/>
            <a:chExt cx="8067692" cy="1050342"/>
          </a:xfrm>
        </p:grpSpPr>
        <p:sp>
          <p:nvSpPr>
            <p:cNvPr id="28" name="모서리가 둥근 직사각형 27"/>
            <p:cNvSpPr/>
            <p:nvPr/>
          </p:nvSpPr>
          <p:spPr>
            <a:xfrm>
              <a:off x="7746513" y="4538898"/>
              <a:ext cx="864096" cy="105034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모서리가 둥근 직사각형 26"/>
            <p:cNvSpPr/>
            <p:nvPr/>
          </p:nvSpPr>
          <p:spPr>
            <a:xfrm>
              <a:off x="542917" y="4538898"/>
              <a:ext cx="864096" cy="105034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621102" y="4538899"/>
              <a:ext cx="7901796" cy="1050341"/>
            </a:xfrm>
            <a:prstGeom prst="roundRect">
              <a:avLst>
                <a:gd name="adj" fmla="val 17421"/>
              </a:avLst>
            </a:prstGeom>
            <a:solidFill>
              <a:schemeClr val="bg1"/>
            </a:solidFill>
            <a:ln w="444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just">
                <a:lnSpc>
                  <a:spcPct val="120000"/>
                </a:lnSpc>
              </a:pPr>
              <a:r>
                <a:rPr lang="en-US" altLang="ko-KR" sz="1400" dirty="0">
                  <a:solidFill>
                    <a:schemeClr val="tx1"/>
                  </a:solidFill>
                  <a:latin typeface="+mn-ea"/>
                </a:rPr>
                <a:t>It is due to this technique of Q switching that the principle of selective </a:t>
              </a:r>
              <a:r>
                <a:rPr lang="en-US" altLang="ko-KR" sz="1400" dirty="0" err="1">
                  <a:solidFill>
                    <a:schemeClr val="tx1"/>
                  </a:solidFill>
                  <a:latin typeface="+mn-ea"/>
                </a:rPr>
                <a:t>photothermolysis</a:t>
              </a:r>
              <a:r>
                <a:rPr lang="en-US" altLang="ko-KR" sz="1400" dirty="0">
                  <a:solidFill>
                    <a:schemeClr val="tx1"/>
                  </a:solidFill>
                  <a:latin typeface="+mn-ea"/>
                </a:rPr>
                <a:t> can be applied to the pigmented lesions to achieve the desired clinical results without much damage to the surrounding area.</a:t>
              </a:r>
            </a:p>
          </p:txBody>
        </p:sp>
      </p:grpSp>
    </p:spTree>
    <p:extLst>
      <p:ext uri="{BB962C8B-B14F-4D97-AF65-F5344CB8AC3E}">
        <p14:creationId xmlns:p14="http://schemas.microsoft.com/office/powerpoint/2010/main" val="29790475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직사각형 3"/>
          <p:cNvSpPr/>
          <p:nvPr/>
        </p:nvSpPr>
        <p:spPr>
          <a:xfrm>
            <a:off x="1156771" y="2020718"/>
            <a:ext cx="4354333" cy="923330"/>
          </a:xfrm>
          <a:prstGeom prst="rect">
            <a:avLst/>
          </a:prstGeom>
        </p:spPr>
        <p:txBody>
          <a:bodyPr wrap="none" lIns="0" tIns="0" rIns="0" bIns="0">
            <a:spAutoFit/>
          </a:bodyPr>
          <a:lstStyle/>
          <a:p>
            <a:pPr algn="r"/>
            <a:r>
              <a:rPr lang="en-US" altLang="ko-KR" sz="6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7000">
                      <a:srgbClr val="000000">
                        <a:tint val="100000"/>
                        <a:shade val="75000"/>
                        <a:satMod val="150000"/>
                      </a:srgbClr>
                    </a:gs>
                    <a:gs pos="95000">
                      <a:schemeClr val="tx1">
                        <a:lumMod val="65000"/>
                        <a:lumOff val="35000"/>
                      </a:schemeClr>
                    </a:gs>
                    <a:gs pos="100000">
                      <a:srgbClr val="000000">
                        <a:shade val="39000"/>
                        <a:satMod val="150000"/>
                      </a:srgbClr>
                    </a:gs>
                  </a:gsLst>
                  <a:lin ang="5400000"/>
                </a:gradFill>
                <a:effectLst>
                  <a:reflection blurRad="6350" stA="20000" endPos="35000" dist="12700" dir="5400000" sy="-100000" algn="bl" rotWithShape="0"/>
                </a:effectLst>
                <a:latin typeface="+mj-ea"/>
                <a:ea typeface="+mj-ea"/>
              </a:rPr>
              <a:t>Thank </a:t>
            </a:r>
            <a:r>
              <a:rPr lang="en-US" altLang="ko-KR" sz="60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7000">
                      <a:srgbClr val="000000">
                        <a:tint val="100000"/>
                        <a:shade val="75000"/>
                        <a:satMod val="150000"/>
                      </a:srgbClr>
                    </a:gs>
                    <a:gs pos="95000">
                      <a:schemeClr val="tx1">
                        <a:lumMod val="65000"/>
                        <a:lumOff val="35000"/>
                      </a:schemeClr>
                    </a:gs>
                    <a:gs pos="100000">
                      <a:srgbClr val="000000">
                        <a:shade val="39000"/>
                        <a:satMod val="150000"/>
                      </a:srgbClr>
                    </a:gs>
                  </a:gsLst>
                  <a:lin ang="5400000"/>
                </a:gradFill>
                <a:effectLst>
                  <a:reflection blurRad="6350" stA="20000" endPos="35000" dist="12700" dir="5400000" sy="-100000" algn="bl" rotWithShape="0"/>
                </a:effectLst>
                <a:latin typeface="+mj-ea"/>
                <a:ea typeface="+mj-ea"/>
              </a:rPr>
              <a:t>You !</a:t>
            </a:r>
            <a:endParaRPr lang="en-US" altLang="ko-KR" sz="6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7000">
                    <a:srgbClr val="000000">
                      <a:tint val="100000"/>
                      <a:shade val="75000"/>
                      <a:satMod val="150000"/>
                    </a:srgbClr>
                  </a:gs>
                  <a:gs pos="95000">
                    <a:schemeClr val="tx1">
                      <a:lumMod val="65000"/>
                      <a:lumOff val="35000"/>
                    </a:schemeClr>
                  </a:gs>
                  <a:gs pos="100000">
                    <a:srgbClr val="000000">
                      <a:shade val="39000"/>
                      <a:satMod val="150000"/>
                    </a:srgbClr>
                  </a:gs>
                </a:gsLst>
                <a:lin ang="5400000"/>
              </a:gradFill>
              <a:effectLst>
                <a:reflection blurRad="6350" stA="20000" endPos="35000" dist="12700" dir="5400000" sy="-100000" algn="bl" rotWithShape="0"/>
              </a:effectLst>
              <a:latin typeface="+mj-ea"/>
              <a:ea typeface="+mj-ea"/>
            </a:endParaRPr>
          </a:p>
        </p:txBody>
      </p:sp>
      <p:pic>
        <p:nvPicPr>
          <p:cNvPr id="8" name="그림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236514"/>
            <a:ext cx="2686794" cy="5072805"/>
          </a:xfrm>
          <a:prstGeom prst="rect">
            <a:avLst/>
          </a:prstGeom>
          <a:effectLst>
            <a:outerShdw blurRad="50800" dist="38100" dir="2700000" algn="tl" rotWithShape="0">
              <a:prstClr val="black">
                <a:alpha val="40000"/>
              </a:prstClr>
            </a:outerShdw>
          </a:effectLst>
        </p:spPr>
      </p:pic>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4881" y="238545"/>
            <a:ext cx="1292105" cy="366150"/>
          </a:xfrm>
          <a:prstGeom prst="rect">
            <a:avLst/>
          </a:prstGeom>
        </p:spPr>
      </p:pic>
      <p:pic>
        <p:nvPicPr>
          <p:cNvPr id="10" name="그림 9"/>
          <p:cNvPicPr>
            <a:picLocks noChangeAspect="1"/>
          </p:cNvPicPr>
          <p:nvPr/>
        </p:nvPicPr>
        <p:blipFill rotWithShape="1">
          <a:blip r:embed="rId6">
            <a:extLst>
              <a:ext uri="{28A0092B-C50C-407E-A947-70E740481C1C}">
                <a14:useLocalDpi xmlns:a14="http://schemas.microsoft.com/office/drawing/2010/main" val="0"/>
              </a:ext>
            </a:extLst>
          </a:blip>
          <a:srcRect t="-4785" b="4785"/>
          <a:stretch/>
        </p:blipFill>
        <p:spPr>
          <a:xfrm>
            <a:off x="3045198" y="192894"/>
            <a:ext cx="3237742" cy="770582"/>
          </a:xfrm>
          <a:prstGeom prst="rect">
            <a:avLst/>
          </a:prstGeom>
          <a:effectLst>
            <a:reflection blurRad="6350" stA="36000" endPos="35000" dir="5400000" sy="-100000" algn="bl" rotWithShape="0"/>
          </a:effectLst>
        </p:spPr>
      </p:pic>
      <p:sp>
        <p:nvSpPr>
          <p:cNvPr id="11" name="TextBox 10"/>
          <p:cNvSpPr txBox="1"/>
          <p:nvPr/>
        </p:nvSpPr>
        <p:spPr>
          <a:xfrm>
            <a:off x="705275" y="3414748"/>
            <a:ext cx="4118435" cy="805542"/>
          </a:xfrm>
          <a:prstGeom prst="rect">
            <a:avLst/>
          </a:prstGeom>
          <a:noFill/>
        </p:spPr>
        <p:txBody>
          <a:bodyPr wrap="none" rtlCol="0">
            <a:spAutoFit/>
          </a:bodyPr>
          <a:lstStyle/>
          <a:p>
            <a:pPr algn="ctr">
              <a:lnSpc>
                <a:spcPct val="110000"/>
              </a:lnSpc>
            </a:pPr>
            <a:r>
              <a:rPr lang="en-US" altLang="ko-KR" sz="2200" dirty="0">
                <a:ln w="2540" cmpd="sng">
                  <a:solidFill>
                    <a:schemeClr val="bg1">
                      <a:lumMod val="95000"/>
                    </a:schemeClr>
                  </a:solidFill>
                  <a:prstDash val="solid"/>
                  <a:miter lim="800000"/>
                </a:ln>
                <a:gradFill>
                  <a:gsLst>
                    <a:gs pos="59000">
                      <a:schemeClr val="bg1"/>
                    </a:gs>
                    <a:gs pos="68000">
                      <a:schemeClr val="bg1">
                        <a:lumMod val="50000"/>
                      </a:schemeClr>
                    </a:gs>
                    <a:gs pos="79000">
                      <a:schemeClr val="bg1"/>
                    </a:gs>
                  </a:gsLst>
                  <a:lin ang="5400000" scaled="0"/>
                </a:gradFill>
                <a:effectLst/>
                <a:latin typeface="+mj-lt"/>
                <a:ea typeface="+mj-ea"/>
              </a:rPr>
              <a:t>Any Question please e-mail us</a:t>
            </a:r>
            <a:br>
              <a:rPr lang="en-US" altLang="ko-KR" sz="2200" dirty="0">
                <a:ln w="2540" cmpd="sng">
                  <a:solidFill>
                    <a:schemeClr val="bg1">
                      <a:lumMod val="95000"/>
                    </a:schemeClr>
                  </a:solidFill>
                  <a:prstDash val="solid"/>
                  <a:miter lim="800000"/>
                </a:ln>
                <a:gradFill>
                  <a:gsLst>
                    <a:gs pos="59000">
                      <a:schemeClr val="bg1"/>
                    </a:gs>
                    <a:gs pos="68000">
                      <a:schemeClr val="bg1">
                        <a:lumMod val="50000"/>
                      </a:schemeClr>
                    </a:gs>
                    <a:gs pos="79000">
                      <a:schemeClr val="bg1"/>
                    </a:gs>
                  </a:gsLst>
                  <a:lin ang="5400000" scaled="0"/>
                </a:gradFill>
                <a:effectLst/>
                <a:latin typeface="+mj-lt"/>
                <a:ea typeface="+mj-ea"/>
              </a:rPr>
            </a:br>
            <a:r>
              <a:rPr lang="en-US" altLang="ko-KR" sz="2200" dirty="0">
                <a:ln w="2540" cmpd="sng">
                  <a:solidFill>
                    <a:schemeClr val="bg1">
                      <a:lumMod val="95000"/>
                    </a:schemeClr>
                  </a:solidFill>
                  <a:prstDash val="solid"/>
                  <a:miter lim="800000"/>
                </a:ln>
                <a:gradFill>
                  <a:gsLst>
                    <a:gs pos="59000">
                      <a:schemeClr val="bg1"/>
                    </a:gs>
                    <a:gs pos="68000">
                      <a:schemeClr val="bg1">
                        <a:lumMod val="50000"/>
                      </a:schemeClr>
                    </a:gs>
                    <a:gs pos="79000">
                      <a:schemeClr val="bg1"/>
                    </a:gs>
                  </a:gsLst>
                  <a:lin ang="5400000" scaled="0"/>
                </a:gradFill>
                <a:effectLst/>
                <a:latin typeface="+mj-lt"/>
                <a:ea typeface="+mj-ea"/>
              </a:rPr>
              <a:t>at bison@bisonmedical.com</a:t>
            </a:r>
            <a:endParaRPr lang="ko-KR" altLang="en-US" sz="2200" dirty="0">
              <a:ln w="2540" cmpd="sng">
                <a:solidFill>
                  <a:schemeClr val="bg1">
                    <a:lumMod val="95000"/>
                  </a:schemeClr>
                </a:solidFill>
                <a:prstDash val="solid"/>
                <a:miter lim="800000"/>
              </a:ln>
              <a:gradFill>
                <a:gsLst>
                  <a:gs pos="59000">
                    <a:schemeClr val="bg1"/>
                  </a:gs>
                  <a:gs pos="68000">
                    <a:schemeClr val="bg1">
                      <a:lumMod val="50000"/>
                    </a:schemeClr>
                  </a:gs>
                  <a:gs pos="79000">
                    <a:schemeClr val="bg1"/>
                  </a:gs>
                </a:gsLst>
                <a:lin ang="5400000" scaled="0"/>
              </a:gradFill>
              <a:effectLst/>
              <a:latin typeface="+mj-lt"/>
              <a:ea typeface="+mj-ea"/>
            </a:endParaRPr>
          </a:p>
        </p:txBody>
      </p:sp>
      <p:sp>
        <p:nvSpPr>
          <p:cNvPr id="12" name="TextBox 11"/>
          <p:cNvSpPr txBox="1"/>
          <p:nvPr/>
        </p:nvSpPr>
        <p:spPr>
          <a:xfrm>
            <a:off x="205329" y="4647510"/>
            <a:ext cx="4592539" cy="1937453"/>
          </a:xfrm>
          <a:prstGeom prst="rect">
            <a:avLst/>
          </a:prstGeom>
          <a:noFill/>
        </p:spPr>
        <p:txBody>
          <a:bodyPr wrap="none" rtlCol="0">
            <a:spAutoFit/>
          </a:bodyPr>
          <a:lstStyle/>
          <a:p>
            <a:pPr>
              <a:lnSpc>
                <a:spcPct val="110000"/>
              </a:lnSpc>
            </a:pP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a:t>
            </a:r>
            <a:r>
              <a:rPr lang="pl-PL"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Reference </a:t>
            </a:r>
            <a:r>
              <a:rPr lang="pl-PL"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by Dr. Kim Sanghyeok D.M.D., M.D</a:t>
            </a:r>
          </a:p>
          <a:p>
            <a:pPr>
              <a:lnSpc>
                <a:spcPct val="110000"/>
              </a:lnSpc>
            </a:pP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www.my-lamar.com</a:t>
            </a:r>
          </a:p>
          <a:p>
            <a:pPr>
              <a:lnSpc>
                <a:spcPct val="110000"/>
              </a:lnSpc>
            </a:pPr>
            <a:r>
              <a:rPr lang="en-US" altLang="ko-KR" sz="5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a:t>
            </a:r>
            <a:endParaRPr lang="en-US" altLang="ko-KR" sz="2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endParaRPr>
          </a:p>
          <a:p>
            <a:pPr>
              <a:lnSpc>
                <a:spcPct val="110000"/>
              </a:lnSpc>
            </a:pP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rPr>
              <a:t>· </a:t>
            </a: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Reference </a:t>
            </a: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by Dr. </a:t>
            </a:r>
            <a:r>
              <a:rPr lang="en-US" altLang="ko-KR" sz="1600" dirty="0" err="1">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Vladislav</a:t>
            </a: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a:t>
            </a:r>
            <a:r>
              <a:rPr lang="en-US" altLang="ko-KR" sz="1600" dirty="0" err="1">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Chistov</a:t>
            </a: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D.M.D., M.D</a:t>
            </a:r>
          </a:p>
          <a:p>
            <a:pPr>
              <a:lnSpc>
                <a:spcPct val="110000"/>
              </a:lnSpc>
            </a:pP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  www.oblik-clinic.ru</a:t>
            </a:r>
          </a:p>
          <a:p>
            <a:pPr>
              <a:lnSpc>
                <a:spcPct val="110000"/>
              </a:lnSpc>
            </a:pPr>
            <a:r>
              <a:rPr lang="en-US" altLang="ko-KR" sz="8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rPr>
              <a:t> </a:t>
            </a:r>
            <a:endPar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endParaRPr>
          </a:p>
          <a:p>
            <a:pPr>
              <a:lnSpc>
                <a:spcPct val="110000"/>
              </a:lnSpc>
            </a:pP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rPr>
              <a:t>· </a:t>
            </a: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latin typeface="+mj-lt"/>
                <a:ea typeface="+mj-ea"/>
              </a:rPr>
              <a:t>Written </a:t>
            </a:r>
            <a:r>
              <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latin typeface="+mj-lt"/>
                <a:ea typeface="+mj-ea"/>
              </a:rPr>
              <a:t>and Edited by Bison Medical</a:t>
            </a:r>
          </a:p>
          <a:p>
            <a:pPr>
              <a:lnSpc>
                <a:spcPct val="110000"/>
              </a:lnSpc>
            </a:pPr>
            <a:r>
              <a:rPr lang="en-US" altLang="ko-KR" sz="1600" dirty="0" smtClean="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latin typeface="+mj-lt"/>
                <a:ea typeface="+mj-ea"/>
              </a:rPr>
              <a:t>  www.bisonmedical.com</a:t>
            </a:r>
            <a:endParaRPr lang="en-US" altLang="ko-KR" sz="1600" dirty="0">
              <a:ln w="17780" cmpd="sng">
                <a:noFill/>
                <a:prstDash val="solid"/>
                <a:miter lim="800000"/>
              </a:ln>
              <a:gradFill rotWithShape="1">
                <a:gsLst>
                  <a:gs pos="21000">
                    <a:schemeClr val="tx1">
                      <a:lumMod val="85000"/>
                      <a:lumOff val="15000"/>
                    </a:schemeClr>
                  </a:gs>
                  <a:gs pos="68000">
                    <a:srgbClr val="000000"/>
                  </a:gs>
                  <a:gs pos="53000">
                    <a:schemeClr val="bg1">
                      <a:lumMod val="50000"/>
                    </a:schemeClr>
                  </a:gs>
                  <a:gs pos="95000">
                    <a:srgbClr val="000000">
                      <a:shade val="47000"/>
                      <a:satMod val="150000"/>
                    </a:srgbClr>
                  </a:gs>
                  <a:gs pos="100000">
                    <a:srgbClr val="000000">
                      <a:shade val="39000"/>
                      <a:satMod val="150000"/>
                    </a:srgbClr>
                  </a:gs>
                </a:gsLst>
                <a:lin ang="5400000"/>
              </a:gradFill>
              <a:effectLst/>
              <a:latin typeface="+mj-lt"/>
              <a:ea typeface="+mj-ea"/>
            </a:endParaRPr>
          </a:p>
        </p:txBody>
      </p:sp>
    </p:spTree>
    <p:extLst>
      <p:ext uri="{BB962C8B-B14F-4D97-AF65-F5344CB8AC3E}">
        <p14:creationId xmlns:p14="http://schemas.microsoft.com/office/powerpoint/2010/main" val="3000228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QPTP PPT 준비 자료\deep.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30" y="1374820"/>
            <a:ext cx="4828800" cy="51505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908720"/>
            <a:ext cx="5976636" cy="461665"/>
          </a:xfrm>
          <a:prstGeom prst="rect">
            <a:avLst/>
          </a:prstGeom>
          <a:noFill/>
        </p:spPr>
        <p:txBody>
          <a:bodyPr wrap="none" rtlCol="0">
            <a:spAutoFit/>
          </a:bodyPr>
          <a:lstStyle/>
          <a:p>
            <a:r>
              <a:rPr lang="en-US" altLang="ko-KR" sz="2400" b="1" dirty="0"/>
              <a:t>3. Depth of Penetration by Wavelength</a:t>
            </a:r>
          </a:p>
        </p:txBody>
      </p:sp>
      <p:sp>
        <p:nvSpPr>
          <p:cNvPr id="7" name="TextBox 6"/>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91742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9632" y="1484784"/>
            <a:ext cx="6696744" cy="4972022"/>
          </a:xfrm>
        </p:spPr>
      </p:pic>
      <p:sp>
        <p:nvSpPr>
          <p:cNvPr id="7" name="TextBox 6"/>
          <p:cNvSpPr txBox="1"/>
          <p:nvPr/>
        </p:nvSpPr>
        <p:spPr>
          <a:xfrm>
            <a:off x="611560" y="908720"/>
            <a:ext cx="2623219" cy="461665"/>
          </a:xfrm>
          <a:prstGeom prst="rect">
            <a:avLst/>
          </a:prstGeom>
          <a:noFill/>
        </p:spPr>
        <p:txBody>
          <a:bodyPr wrap="none" rtlCol="0">
            <a:spAutoFit/>
          </a:bodyPr>
          <a:lstStyle/>
          <a:p>
            <a:r>
              <a:rPr lang="en-US" altLang="ko-KR" sz="2400" b="1" dirty="0"/>
              <a:t>4. User Interface</a:t>
            </a:r>
          </a:p>
        </p:txBody>
      </p:sp>
      <p:sp>
        <p:nvSpPr>
          <p:cNvPr id="8" name="TextBox 7"/>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16141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cuments\네이트온 받은 파일\LUCID Q-PTP-0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84" y="1209796"/>
            <a:ext cx="8778155" cy="33510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ocuments\네이트온 받은 파일\LUCID Q-PTP-02.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2795" y="4293096"/>
            <a:ext cx="6351588" cy="22367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60" y="908720"/>
            <a:ext cx="2521844" cy="461665"/>
          </a:xfrm>
          <a:prstGeom prst="rect">
            <a:avLst/>
          </a:prstGeom>
          <a:noFill/>
        </p:spPr>
        <p:txBody>
          <a:bodyPr wrap="none" rtlCol="0">
            <a:spAutoFit/>
          </a:bodyPr>
          <a:lstStyle/>
          <a:p>
            <a:r>
              <a:rPr lang="en-US" altLang="ko-KR" sz="2400" b="1" dirty="0"/>
              <a:t>5. Fractional HP</a:t>
            </a:r>
          </a:p>
        </p:txBody>
      </p:sp>
      <p:sp>
        <p:nvSpPr>
          <p:cNvPr id="8" name="TextBox 7"/>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389263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908720"/>
            <a:ext cx="3342582" cy="461665"/>
          </a:xfrm>
          <a:prstGeom prst="rect">
            <a:avLst/>
          </a:prstGeom>
          <a:noFill/>
        </p:spPr>
        <p:txBody>
          <a:bodyPr wrap="none" rtlCol="0">
            <a:spAutoFit/>
          </a:bodyPr>
          <a:lstStyle/>
          <a:p>
            <a:r>
              <a:rPr lang="en-US" altLang="ko-KR" sz="2400" b="1" dirty="0"/>
              <a:t>5. </a:t>
            </a:r>
            <a:r>
              <a:rPr lang="en-US" altLang="ko-KR" sz="2400" b="1" dirty="0" smtClean="0"/>
              <a:t>1064 Fractional </a:t>
            </a:r>
            <a:r>
              <a:rPr lang="en-US" altLang="ko-KR" sz="2400" b="1" dirty="0"/>
              <a:t>HP</a:t>
            </a:r>
          </a:p>
        </p:txBody>
      </p:sp>
      <p:sp>
        <p:nvSpPr>
          <p:cNvPr id="8" name="TextBox 7"/>
          <p:cNvSpPr txBox="1"/>
          <p:nvPr/>
        </p:nvSpPr>
        <p:spPr>
          <a:xfrm>
            <a:off x="211406" y="107921"/>
            <a:ext cx="3222742" cy="584775"/>
          </a:xfrm>
          <a:prstGeom prst="rect">
            <a:avLst/>
          </a:prstGeom>
          <a:noFill/>
        </p:spPr>
        <p:txBody>
          <a:bodyPr wrap="none" rtlCol="0">
            <a:spAutoFit/>
          </a:bodyPr>
          <a:lstStyle/>
          <a:p>
            <a:r>
              <a:rPr lang="en-US" altLang="ko-KR" sz="3200" b="1" dirty="0">
                <a:solidFill>
                  <a:schemeClr val="bg1"/>
                </a:solidFill>
                <a:effectLst>
                  <a:outerShdw blurRad="50800" dist="38100" dir="2700000" algn="tl" rotWithShape="0">
                    <a:prstClr val="black">
                      <a:alpha val="40000"/>
                    </a:prstClr>
                  </a:outerShdw>
                </a:effectLst>
              </a:rPr>
              <a:t>I. Lucid </a:t>
            </a:r>
            <a:r>
              <a:rPr lang="en-US" altLang="ko-KR" sz="3200" b="1" dirty="0" err="1">
                <a:solidFill>
                  <a:schemeClr val="bg1"/>
                </a:solidFill>
                <a:effectLst>
                  <a:outerShdw blurRad="50800" dist="38100" dir="2700000" algn="tl" rotWithShape="0">
                    <a:prstClr val="black">
                      <a:alpha val="40000"/>
                    </a:prstClr>
                  </a:outerShdw>
                </a:effectLst>
              </a:rPr>
              <a:t>Nd:YAG</a:t>
            </a:r>
            <a:endParaRPr lang="en-US" altLang="ko-KR" sz="3200" b="1" dirty="0" smtClean="0">
              <a:solidFill>
                <a:schemeClr val="bg1"/>
              </a:solidFill>
              <a:effectLst>
                <a:outerShdw blurRad="50800" dist="38100" dir="2700000" algn="tl" rotWithShape="0">
                  <a:prstClr val="black">
                    <a:alpha val="40000"/>
                  </a:prstClr>
                </a:outerShdw>
              </a:effectLst>
            </a:endParaRPr>
          </a:p>
        </p:txBody>
      </p:sp>
      <p:pic>
        <p:nvPicPr>
          <p:cNvPr id="2" name="Picture 2" descr="C:\Users\Administrator\Documents\네이트온 받은 파일\피부단면 일러스트-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988840"/>
            <a:ext cx="7128792" cy="34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314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2530</TotalTime>
  <Words>2321</Words>
  <Application>Microsoft Office PowerPoint</Application>
  <PresentationFormat>화면 슬라이드 쇼(4:3)</PresentationFormat>
  <Paragraphs>345</Paragraphs>
  <Slides>51</Slides>
  <Notes>51</Notes>
  <HiddenSlides>0</HiddenSlides>
  <MMClips>2</MMClips>
  <ScaleCrop>false</ScaleCrop>
  <HeadingPairs>
    <vt:vector size="4" baseType="variant">
      <vt:variant>
        <vt:lpstr>테마</vt:lpstr>
      </vt:variant>
      <vt:variant>
        <vt:i4>1</vt:i4>
      </vt:variant>
      <vt:variant>
        <vt:lpstr>슬라이드 제목</vt:lpstr>
      </vt:variant>
      <vt:variant>
        <vt:i4>51</vt:i4>
      </vt:variant>
    </vt:vector>
  </HeadingPairs>
  <TitlesOfParts>
    <vt:vector size="52" baseType="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Registered User</dc:creator>
  <cp:lastModifiedBy>Registered User</cp:lastModifiedBy>
  <cp:revision>237</cp:revision>
  <cp:lastPrinted>2014-06-10T01:40:01Z</cp:lastPrinted>
  <dcterms:created xsi:type="dcterms:W3CDTF">2014-05-22T05:52:37Z</dcterms:created>
  <dcterms:modified xsi:type="dcterms:W3CDTF">2014-06-13T09:06:43Z</dcterms:modified>
</cp:coreProperties>
</file>